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78" r:id="rId7"/>
    <p:sldId id="261"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432" autoAdjust="0"/>
  </p:normalViewPr>
  <p:slideViewPr>
    <p:cSldViewPr snapToGrid="0">
      <p:cViewPr varScale="1">
        <p:scale>
          <a:sx n="86" d="100"/>
          <a:sy n="86" d="100"/>
        </p:scale>
        <p:origin x="56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8/29/2021</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8/29/2021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zipreporting.com/data-mining.html"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sz="6000" dirty="0"/>
              <a:t>MACHINE</a:t>
            </a:r>
            <a:br>
              <a:rPr lang="en-US" sz="6000" dirty="0"/>
            </a:br>
            <a:r>
              <a:rPr lang="en-US" sz="6000" dirty="0"/>
              <a:t>LEARNING</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93868" y="4205530"/>
            <a:ext cx="4989628" cy="1122825"/>
          </a:xfrm>
        </p:spPr>
        <p:txBody>
          <a:bodyPr>
            <a:normAutofit/>
          </a:bodyPr>
          <a:lstStyle/>
          <a:p>
            <a:r>
              <a:rPr lang="en-US" dirty="0"/>
              <a:t>Presented </a:t>
            </a:r>
            <a:r>
              <a:rPr lang="en-US" dirty="0" err="1"/>
              <a:t>by:Navaneeth</a:t>
            </a:r>
            <a:r>
              <a:rPr lang="en-US" dirty="0"/>
              <a:t> Krishnan Nair</a:t>
            </a:r>
          </a:p>
          <a:p>
            <a:r>
              <a:rPr lang="en-US" dirty="0"/>
              <a:t>USN:ENG19CS0201</a:t>
            </a:r>
          </a:p>
          <a:p>
            <a:r>
              <a:rPr lang="en-US" dirty="0"/>
              <a:t>Section:5</a:t>
            </a:r>
            <a:r>
              <a:rPr lang="en-US" baseline="30000" dirty="0"/>
              <a:t>th</a:t>
            </a:r>
            <a:r>
              <a:rPr lang="en-US" dirty="0"/>
              <a:t> </a:t>
            </a:r>
            <a:r>
              <a:rPr lang="en-US" dirty="0" err="1"/>
              <a:t>sem</a:t>
            </a:r>
            <a:r>
              <a:rPr lang="en-US" dirty="0"/>
              <a:t> D-section​​</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2044-BB13-4729-AA70-77F3C59FADA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FE4498A-8CEF-4F8B-B70B-5F96D13BEE13}"/>
              </a:ext>
            </a:extLst>
          </p:cNvPr>
          <p:cNvSpPr>
            <a:spLocks noGrp="1"/>
          </p:cNvSpPr>
          <p:nvPr>
            <p:ph sz="quarter" idx="10"/>
          </p:nvPr>
        </p:nvSpPr>
        <p:spPr>
          <a:xfrm>
            <a:off x="259039" y="1128713"/>
            <a:ext cx="9195986" cy="5452603"/>
          </a:xfrm>
        </p:spPr>
        <p:txBody>
          <a:bodyPr/>
          <a:lstStyle/>
          <a:p>
            <a:pPr marL="0" indent="0">
              <a:buNone/>
            </a:pPr>
            <a:r>
              <a:rPr lang="en-US" dirty="0"/>
              <a:t>4) </a:t>
            </a:r>
            <a:r>
              <a:rPr lang="en-US" b="0" i="0" dirty="0">
                <a:effectLst/>
                <a:latin typeface="MontserratLight"/>
              </a:rPr>
              <a:t>Data Transformation- </a:t>
            </a:r>
            <a:r>
              <a:rPr lang="en-US" sz="1600" b="0" i="0" dirty="0">
                <a:effectLst/>
                <a:latin typeface="MontserratLight"/>
              </a:rPr>
              <a:t>Data transformation encompasses data mapping and other data</a:t>
            </a:r>
          </a:p>
          <a:p>
            <a:pPr marL="0" indent="0">
              <a:buNone/>
            </a:pPr>
            <a:r>
              <a:rPr lang="en-US" sz="1600" b="0" i="0" dirty="0">
                <a:effectLst/>
                <a:latin typeface="MontserratLight"/>
              </a:rPr>
              <a:t> science techniques. Strategies include smoothing, or eliminating noise from data. Other popular techniques</a:t>
            </a:r>
          </a:p>
          <a:p>
            <a:pPr marL="0" indent="0">
              <a:buNone/>
            </a:pPr>
            <a:r>
              <a:rPr lang="en-US" sz="1600" b="0" i="0" dirty="0">
                <a:effectLst/>
                <a:latin typeface="MontserratLight"/>
              </a:rPr>
              <a:t> include aggregation, normalization, or discretization.</a:t>
            </a:r>
          </a:p>
          <a:p>
            <a:pPr marL="0" indent="0">
              <a:buNone/>
            </a:pPr>
            <a:r>
              <a:rPr lang="en-US" sz="1600" dirty="0">
                <a:latin typeface="MontserratLight"/>
              </a:rPr>
              <a:t>5) </a:t>
            </a:r>
            <a:r>
              <a:rPr lang="en-US" b="0" i="0" dirty="0">
                <a:effectLst/>
                <a:latin typeface="MontserratLight"/>
              </a:rPr>
              <a:t>Data Mining- </a:t>
            </a:r>
            <a:r>
              <a:rPr lang="en-US" sz="1600" b="0" i="0" dirty="0">
                <a:effectLst/>
                <a:latin typeface="MontserratLight"/>
              </a:rPr>
              <a:t>Organizations use data mining applications to extract useful trends and optimize</a:t>
            </a:r>
          </a:p>
          <a:p>
            <a:pPr marL="0" indent="0">
              <a:buNone/>
            </a:pPr>
            <a:r>
              <a:rPr lang="en-US" sz="1600" b="0" i="0" dirty="0">
                <a:effectLst/>
                <a:latin typeface="MontserratLight"/>
              </a:rPr>
              <a:t> knowledge discovery to generate business intelligence. This is only possible if a company takes full advantage</a:t>
            </a:r>
          </a:p>
          <a:p>
            <a:pPr marL="0" indent="0">
              <a:buNone/>
            </a:pPr>
            <a:r>
              <a:rPr lang="en-US" sz="1600" b="0" i="0" dirty="0">
                <a:effectLst/>
                <a:latin typeface="MontserratLight"/>
              </a:rPr>
              <a:t> of big data and collects the correct type of information.</a:t>
            </a:r>
          </a:p>
          <a:p>
            <a:pPr marL="0" indent="0">
              <a:buNone/>
            </a:pPr>
            <a:r>
              <a:rPr lang="en-US" sz="1600" dirty="0">
                <a:latin typeface="MontserratLight"/>
              </a:rPr>
              <a:t>6) </a:t>
            </a:r>
            <a:r>
              <a:rPr lang="en-US" b="0" i="0" dirty="0">
                <a:effectLst/>
                <a:latin typeface="MontserratLight"/>
              </a:rPr>
              <a:t>Pattern Evaluation- </a:t>
            </a:r>
            <a:r>
              <a:rPr lang="en-US" sz="1600" b="0" i="0" dirty="0">
                <a:effectLst/>
                <a:latin typeface="MontserratLight"/>
              </a:rPr>
              <a:t>This is the stage where engineers stop working behind the scenes and</a:t>
            </a:r>
          </a:p>
          <a:p>
            <a:pPr marL="0" indent="0">
              <a:buNone/>
            </a:pPr>
            <a:r>
              <a:rPr lang="en-US" sz="1600" b="0" i="0" dirty="0">
                <a:effectLst/>
                <a:latin typeface="MontserratLight"/>
              </a:rPr>
              <a:t> bring insights into the real world. Specialists will pinpoint any  useful patterns that can generate business</a:t>
            </a:r>
          </a:p>
          <a:p>
            <a:pPr marL="0" indent="0">
              <a:buNone/>
            </a:pPr>
            <a:r>
              <a:rPr lang="en-US" sz="1600" b="0" i="0" dirty="0">
                <a:effectLst/>
                <a:latin typeface="MontserratLight"/>
              </a:rPr>
              <a:t> knowledge.</a:t>
            </a:r>
          </a:p>
          <a:p>
            <a:pPr marL="0" indent="0">
              <a:buNone/>
            </a:pPr>
            <a:r>
              <a:rPr lang="en-US" sz="1600" dirty="0">
                <a:latin typeface="MontserratLight"/>
              </a:rPr>
              <a:t>7) </a:t>
            </a:r>
            <a:r>
              <a:rPr lang="en-US" b="0" i="0" dirty="0">
                <a:effectLst/>
                <a:latin typeface="MontserratLight"/>
              </a:rPr>
              <a:t>Representing Knowledge in Data Mining- </a:t>
            </a:r>
            <a:r>
              <a:rPr lang="en-US" sz="1600" b="0" i="0" dirty="0">
                <a:effectLst/>
                <a:latin typeface="MontserratLight"/>
              </a:rPr>
              <a:t>Finally, data analysts use a</a:t>
            </a:r>
          </a:p>
          <a:p>
            <a:pPr marL="0" indent="0">
              <a:buNone/>
            </a:pPr>
            <a:r>
              <a:rPr lang="en-US" sz="1600" b="0" i="0" dirty="0">
                <a:effectLst/>
                <a:latin typeface="MontserratLight"/>
              </a:rPr>
              <a:t> combination of data visualization, reports, and other mining tools to share the information with others.</a:t>
            </a:r>
          </a:p>
          <a:p>
            <a:pPr marL="0" indent="0">
              <a:buNone/>
            </a:pPr>
            <a:r>
              <a:rPr lang="en-US" sz="1600" b="0" i="0" dirty="0">
                <a:effectLst/>
                <a:latin typeface="MontserratLight"/>
              </a:rPr>
              <a:t> Before the data mining process even started, business leaders communicated data understanding goals and</a:t>
            </a:r>
          </a:p>
          <a:p>
            <a:pPr marL="0" indent="0">
              <a:buNone/>
            </a:pPr>
            <a:r>
              <a:rPr lang="en-US" sz="1600" b="0" i="0" dirty="0">
                <a:effectLst/>
                <a:latin typeface="MontserratLight"/>
              </a:rPr>
              <a:t> objectives so engineers knew what to look for.</a:t>
            </a:r>
            <a:br>
              <a:rPr lang="en-US" sz="1600" dirty="0"/>
            </a:br>
            <a:endParaRPr lang="en-US" sz="1600" b="0" i="0" dirty="0">
              <a:effectLst/>
              <a:latin typeface="MontserratLight"/>
            </a:endParaRPr>
          </a:p>
          <a:p>
            <a:pPr marL="0" indent="0">
              <a:buNone/>
            </a:pPr>
            <a:endParaRPr lang="en-US" sz="1600" b="0" i="0" dirty="0">
              <a:effectLst/>
              <a:latin typeface="MontserratLight"/>
            </a:endParaRPr>
          </a:p>
          <a:p>
            <a:pPr marL="0" indent="0">
              <a:buNone/>
            </a:pPr>
            <a:endParaRPr lang="en-US" sz="1600" b="0" i="0" dirty="0">
              <a:effectLst/>
              <a:latin typeface="MontserratLight"/>
            </a:endParaRPr>
          </a:p>
        </p:txBody>
      </p:sp>
      <p:sp>
        <p:nvSpPr>
          <p:cNvPr id="4" name="Footer Placeholder 3">
            <a:extLst>
              <a:ext uri="{FF2B5EF4-FFF2-40B4-BE49-F238E27FC236}">
                <a16:creationId xmlns:a16="http://schemas.microsoft.com/office/drawing/2014/main" id="{E1990F44-6D23-4205-87A3-B71E4DC73BE0}"/>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0E41843-E7A7-426F-8E8D-BD09BCE23DC2}"/>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sp>
        <p:nvSpPr>
          <p:cNvPr id="6" name="Date Placeholder 5">
            <a:extLst>
              <a:ext uri="{FF2B5EF4-FFF2-40B4-BE49-F238E27FC236}">
                <a16:creationId xmlns:a16="http://schemas.microsoft.com/office/drawing/2014/main" id="{9CB8F041-3054-438E-8B71-D3BDB2B7B35F}"/>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421819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F4BB-1D80-4FD7-B8D1-40D8E0B9B5C4}"/>
              </a:ext>
            </a:extLst>
          </p:cNvPr>
          <p:cNvSpPr>
            <a:spLocks noGrp="1"/>
          </p:cNvSpPr>
          <p:nvPr>
            <p:ph type="title"/>
          </p:nvPr>
        </p:nvSpPr>
        <p:spPr>
          <a:xfrm>
            <a:off x="630805" y="316483"/>
            <a:ext cx="7998290" cy="687834"/>
          </a:xfrm>
        </p:spPr>
        <p:txBody>
          <a:bodyPr/>
          <a:lstStyle/>
          <a:p>
            <a:r>
              <a:rPr lang="en-US" dirty="0"/>
              <a:t>Machine </a:t>
            </a:r>
            <a:r>
              <a:rPr lang="en-US"/>
              <a:t>learning algorithms</a:t>
            </a:r>
            <a:endParaRPr lang="en-US" dirty="0"/>
          </a:p>
        </p:txBody>
      </p:sp>
      <p:sp>
        <p:nvSpPr>
          <p:cNvPr id="3" name="Content Placeholder 2">
            <a:extLst>
              <a:ext uri="{FF2B5EF4-FFF2-40B4-BE49-F238E27FC236}">
                <a16:creationId xmlns:a16="http://schemas.microsoft.com/office/drawing/2014/main" id="{47216F0F-CEA5-4FFA-AE96-B58A29CDB489}"/>
              </a:ext>
            </a:extLst>
          </p:cNvPr>
          <p:cNvSpPr>
            <a:spLocks noGrp="1"/>
          </p:cNvSpPr>
          <p:nvPr>
            <p:ph sz="quarter" idx="10"/>
          </p:nvPr>
        </p:nvSpPr>
        <p:spPr>
          <a:xfrm>
            <a:off x="507307" y="1020937"/>
            <a:ext cx="7757804" cy="5068887"/>
          </a:xfrm>
        </p:spPr>
        <p:txBody>
          <a:bodyPr/>
          <a:lstStyle/>
          <a:p>
            <a:r>
              <a:rPr lang="en-US" dirty="0"/>
              <a:t>Linear regression: </a:t>
            </a:r>
            <a:r>
              <a:rPr lang="en-US" sz="1800" dirty="0"/>
              <a:t>Linear regression is used in which value of dependent variable is predicted through independent variables. A relationship is formed by mapping the dependent and independent variable on a line and that line is called regression line which is represented by Y= a*X + b.</a:t>
            </a:r>
          </a:p>
          <a:p>
            <a:pPr marL="0" indent="0">
              <a:buNone/>
            </a:pPr>
            <a:endParaRPr lang="en-US" sz="1800" dirty="0"/>
          </a:p>
          <a:p>
            <a:pPr marL="0" indent="0">
              <a:buNone/>
            </a:pPr>
            <a:endParaRPr lang="en-US" sz="1800" dirty="0"/>
          </a:p>
        </p:txBody>
      </p:sp>
      <p:sp>
        <p:nvSpPr>
          <p:cNvPr id="4" name="Footer Placeholder 3">
            <a:extLst>
              <a:ext uri="{FF2B5EF4-FFF2-40B4-BE49-F238E27FC236}">
                <a16:creationId xmlns:a16="http://schemas.microsoft.com/office/drawing/2014/main" id="{433974E1-090B-4CD2-97F6-7AC6589F806F}"/>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306F51-94A2-458B-B42A-2271C02342E4}"/>
              </a:ext>
            </a:extLst>
          </p:cNvPr>
          <p:cNvSpPr>
            <a:spLocks noGrp="1"/>
          </p:cNvSpPr>
          <p:nvPr>
            <p:ph type="sldNum" sz="quarter" idx="4"/>
          </p:nvPr>
        </p:nvSpPr>
        <p:spPr/>
        <p:txBody>
          <a:bodyPr/>
          <a:lstStyle/>
          <a:p>
            <a:pPr>
              <a:defRPr/>
            </a:pPr>
            <a:fld id="{8D1FC6F8-0BCD-47E9-9C64-690771D9C143}" type="slidenum">
              <a:rPr lang="en-US" smtClean="0"/>
              <a:pPr>
                <a:defRPr/>
              </a:pPr>
              <a:t>11</a:t>
            </a:fld>
            <a:endParaRPr lang="en-US" dirty="0"/>
          </a:p>
        </p:txBody>
      </p:sp>
      <p:sp>
        <p:nvSpPr>
          <p:cNvPr id="6" name="Date Placeholder 5">
            <a:extLst>
              <a:ext uri="{FF2B5EF4-FFF2-40B4-BE49-F238E27FC236}">
                <a16:creationId xmlns:a16="http://schemas.microsoft.com/office/drawing/2014/main" id="{7EC38AF9-FC96-4760-9832-CEE865D2D655}"/>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6">
            <a:extLst>
              <a:ext uri="{FF2B5EF4-FFF2-40B4-BE49-F238E27FC236}">
                <a16:creationId xmlns:a16="http://schemas.microsoft.com/office/drawing/2014/main" id="{94E1AA4C-86A6-4A35-9DBF-6BF7642926FC}"/>
              </a:ext>
            </a:extLst>
          </p:cNvPr>
          <p:cNvPicPr>
            <a:picLocks noChangeAspect="1"/>
          </p:cNvPicPr>
          <p:nvPr/>
        </p:nvPicPr>
        <p:blipFill>
          <a:blip r:embed="rId2"/>
          <a:stretch>
            <a:fillRect/>
          </a:stretch>
        </p:blipFill>
        <p:spPr>
          <a:xfrm>
            <a:off x="1693053" y="2661826"/>
            <a:ext cx="6572058" cy="3292125"/>
          </a:xfrm>
          <a:prstGeom prst="rect">
            <a:avLst/>
          </a:prstGeom>
        </p:spPr>
      </p:pic>
    </p:spTree>
    <p:extLst>
      <p:ext uri="{BB962C8B-B14F-4D97-AF65-F5344CB8AC3E}">
        <p14:creationId xmlns:p14="http://schemas.microsoft.com/office/powerpoint/2010/main" val="2605675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7A7A-EA3F-4CF2-9442-E86DE92FDD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E1171C-456C-4846-8340-28A550D3B941}"/>
              </a:ext>
            </a:extLst>
          </p:cNvPr>
          <p:cNvSpPr>
            <a:spLocks noGrp="1"/>
          </p:cNvSpPr>
          <p:nvPr>
            <p:ph sz="quarter" idx="10"/>
          </p:nvPr>
        </p:nvSpPr>
        <p:spPr/>
        <p:txBody>
          <a:bodyPr/>
          <a:lstStyle/>
          <a:p>
            <a:r>
              <a:rPr lang="en-US" dirty="0"/>
              <a:t>Logistic regression:</a:t>
            </a:r>
            <a:r>
              <a:rPr lang="en-IN" sz="1800" dirty="0"/>
              <a:t>Logistic regression is a process of </a:t>
            </a:r>
            <a:r>
              <a:rPr lang="en-IN" sz="1800" dirty="0" err="1"/>
              <a:t>modeling</a:t>
            </a:r>
            <a:r>
              <a:rPr lang="en-IN" sz="1800" dirty="0"/>
              <a:t> the probability of a discrete outcome given an input variable.</a:t>
            </a:r>
          </a:p>
          <a:p>
            <a:r>
              <a:rPr lang="en-IN" sz="1800" dirty="0"/>
              <a:t>That is pass or fail, true or false, cat or dog, etc.</a:t>
            </a:r>
          </a:p>
          <a:p>
            <a:pPr marL="0" indent="0">
              <a:buNone/>
            </a:pPr>
            <a:endParaRPr lang="en-US" sz="1800" dirty="0"/>
          </a:p>
        </p:txBody>
      </p:sp>
      <p:sp>
        <p:nvSpPr>
          <p:cNvPr id="4" name="Footer Placeholder 3">
            <a:extLst>
              <a:ext uri="{FF2B5EF4-FFF2-40B4-BE49-F238E27FC236}">
                <a16:creationId xmlns:a16="http://schemas.microsoft.com/office/drawing/2014/main" id="{1323BEDD-0C34-4645-BAD8-35750CEC012A}"/>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DEAFCDA-5697-4578-8541-7F4D6ED4CB2D}"/>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sp>
        <p:nvSpPr>
          <p:cNvPr id="6" name="Date Placeholder 5">
            <a:extLst>
              <a:ext uri="{FF2B5EF4-FFF2-40B4-BE49-F238E27FC236}">
                <a16:creationId xmlns:a16="http://schemas.microsoft.com/office/drawing/2014/main" id="{D13767D7-688A-49CA-A738-90A06F8617C6}"/>
              </a:ext>
            </a:extLst>
          </p:cNvPr>
          <p:cNvSpPr>
            <a:spLocks noGrp="1"/>
          </p:cNvSpPr>
          <p:nvPr>
            <p:ph type="dt" sz="half" idx="2"/>
          </p:nvPr>
        </p:nvSpPr>
        <p:spPr/>
        <p:txBody>
          <a:bodyPr/>
          <a:lstStyle/>
          <a:p>
            <a:pPr>
              <a:defRPr/>
            </a:pPr>
            <a:r>
              <a:rPr lang="en-US" cap="all"/>
              <a:t>May 21, 20XX</a:t>
            </a:r>
            <a:endParaRPr lang="en-US" cap="all" dirty="0"/>
          </a:p>
        </p:txBody>
      </p:sp>
      <p:pic>
        <p:nvPicPr>
          <p:cNvPr id="8" name="Picture 7">
            <a:extLst>
              <a:ext uri="{FF2B5EF4-FFF2-40B4-BE49-F238E27FC236}">
                <a16:creationId xmlns:a16="http://schemas.microsoft.com/office/drawing/2014/main" id="{E801EC92-EA9F-447C-B24D-0CF9B9B3FC99}"/>
              </a:ext>
            </a:extLst>
          </p:cNvPr>
          <p:cNvPicPr>
            <a:picLocks noChangeAspect="1"/>
          </p:cNvPicPr>
          <p:nvPr/>
        </p:nvPicPr>
        <p:blipFill>
          <a:blip r:embed="rId2"/>
          <a:stretch>
            <a:fillRect/>
          </a:stretch>
        </p:blipFill>
        <p:spPr>
          <a:xfrm>
            <a:off x="1606857" y="2352583"/>
            <a:ext cx="6741805" cy="3684233"/>
          </a:xfrm>
          <a:prstGeom prst="rect">
            <a:avLst/>
          </a:prstGeom>
        </p:spPr>
      </p:pic>
    </p:spTree>
    <p:extLst>
      <p:ext uri="{BB962C8B-B14F-4D97-AF65-F5344CB8AC3E}">
        <p14:creationId xmlns:p14="http://schemas.microsoft.com/office/powerpoint/2010/main" val="686728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FD8-77E1-4EB6-8B49-F0BB6AE31F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C20651-87FC-404F-BC75-1CD0F739F2CF}"/>
              </a:ext>
            </a:extLst>
          </p:cNvPr>
          <p:cNvSpPr>
            <a:spLocks noGrp="1"/>
          </p:cNvSpPr>
          <p:nvPr>
            <p:ph sz="quarter" idx="10"/>
          </p:nvPr>
        </p:nvSpPr>
        <p:spPr/>
        <p:txBody>
          <a:bodyPr/>
          <a:lstStyle/>
          <a:p>
            <a:r>
              <a:rPr lang="en-US" dirty="0"/>
              <a:t>Decision Tree:</a:t>
            </a:r>
            <a:r>
              <a:rPr lang="en-IN" sz="1800" dirty="0"/>
              <a:t>It has a tree like structure which builds the best attribute as root, then splits the dataset into subsets.</a:t>
            </a:r>
          </a:p>
          <a:p>
            <a:r>
              <a:rPr lang="en-IN" sz="1800" dirty="0"/>
              <a:t>Usually used to predict class or value of target variable.</a:t>
            </a:r>
          </a:p>
          <a:p>
            <a:pPr marL="0" indent="0">
              <a:buNone/>
            </a:pPr>
            <a:endParaRPr lang="en-US" sz="1800" dirty="0"/>
          </a:p>
        </p:txBody>
      </p:sp>
      <p:sp>
        <p:nvSpPr>
          <p:cNvPr id="4" name="Footer Placeholder 3">
            <a:extLst>
              <a:ext uri="{FF2B5EF4-FFF2-40B4-BE49-F238E27FC236}">
                <a16:creationId xmlns:a16="http://schemas.microsoft.com/office/drawing/2014/main" id="{00EFABBF-5A3C-4729-A90C-DCA0FA10E004}"/>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467033A-7040-4B84-8BB4-FC823BE6A82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sp>
        <p:nvSpPr>
          <p:cNvPr id="6" name="Date Placeholder 5">
            <a:extLst>
              <a:ext uri="{FF2B5EF4-FFF2-40B4-BE49-F238E27FC236}">
                <a16:creationId xmlns:a16="http://schemas.microsoft.com/office/drawing/2014/main" id="{DB246415-DB23-461B-8320-42D3151CD287}"/>
              </a:ext>
            </a:extLst>
          </p:cNvPr>
          <p:cNvSpPr>
            <a:spLocks noGrp="1"/>
          </p:cNvSpPr>
          <p:nvPr>
            <p:ph type="dt" sz="half" idx="2"/>
          </p:nvPr>
        </p:nvSpPr>
        <p:spPr/>
        <p:txBody>
          <a:bodyPr/>
          <a:lstStyle/>
          <a:p>
            <a:pPr>
              <a:defRPr/>
            </a:pPr>
            <a:r>
              <a:rPr lang="en-US" cap="all"/>
              <a:t>May 21, 20XX</a:t>
            </a:r>
            <a:endParaRPr lang="en-US" cap="all" dirty="0"/>
          </a:p>
        </p:txBody>
      </p:sp>
      <p:pic>
        <p:nvPicPr>
          <p:cNvPr id="9" name="Picture 8">
            <a:extLst>
              <a:ext uri="{FF2B5EF4-FFF2-40B4-BE49-F238E27FC236}">
                <a16:creationId xmlns:a16="http://schemas.microsoft.com/office/drawing/2014/main" id="{17376DCB-D4B8-4D24-B37E-42BDD9B7FE03}"/>
              </a:ext>
            </a:extLst>
          </p:cNvPr>
          <p:cNvPicPr>
            <a:picLocks noChangeAspect="1"/>
          </p:cNvPicPr>
          <p:nvPr/>
        </p:nvPicPr>
        <p:blipFill>
          <a:blip r:embed="rId2"/>
          <a:stretch>
            <a:fillRect/>
          </a:stretch>
        </p:blipFill>
        <p:spPr>
          <a:xfrm>
            <a:off x="1425787" y="2379622"/>
            <a:ext cx="6922876" cy="3586173"/>
          </a:xfrm>
          <a:prstGeom prst="rect">
            <a:avLst/>
          </a:prstGeom>
        </p:spPr>
      </p:pic>
    </p:spTree>
    <p:extLst>
      <p:ext uri="{BB962C8B-B14F-4D97-AF65-F5344CB8AC3E}">
        <p14:creationId xmlns:p14="http://schemas.microsoft.com/office/powerpoint/2010/main" val="287139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934A-1377-41BE-8CA8-A4AD91955E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B7DEA9-3C40-441E-BCB5-EE187D4F67B8}"/>
              </a:ext>
            </a:extLst>
          </p:cNvPr>
          <p:cNvSpPr>
            <a:spLocks noGrp="1"/>
          </p:cNvSpPr>
          <p:nvPr>
            <p:ph sz="quarter" idx="10"/>
          </p:nvPr>
        </p:nvSpPr>
        <p:spPr/>
        <p:txBody>
          <a:bodyPr/>
          <a:lstStyle/>
          <a:p>
            <a:r>
              <a:rPr lang="en-US" dirty="0"/>
              <a:t>Random Forest:</a:t>
            </a:r>
            <a:r>
              <a:rPr lang="en-IN" sz="1800" dirty="0"/>
              <a:t>It comes under supervised classification algorithm.</a:t>
            </a:r>
          </a:p>
          <a:p>
            <a:r>
              <a:rPr lang="en-IN" sz="1800" dirty="0"/>
              <a:t>Multiple number of decision trees together forms a random forest. It uses the rule of each randomly created decision tree and stores the predicted outcome and the most voted prediction is the final.</a:t>
            </a:r>
          </a:p>
          <a:p>
            <a:pPr marL="0" indent="0">
              <a:buNone/>
            </a:pPr>
            <a:endParaRPr lang="en-US" sz="1800" dirty="0"/>
          </a:p>
        </p:txBody>
      </p:sp>
      <p:sp>
        <p:nvSpPr>
          <p:cNvPr id="4" name="Footer Placeholder 3">
            <a:extLst>
              <a:ext uri="{FF2B5EF4-FFF2-40B4-BE49-F238E27FC236}">
                <a16:creationId xmlns:a16="http://schemas.microsoft.com/office/drawing/2014/main" id="{474CF89F-BF00-441C-89F0-98893BF80FE5}"/>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53A1AFF-3DF4-4D99-A31B-5146A3CB08F3}"/>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6" name="Date Placeholder 5">
            <a:extLst>
              <a:ext uri="{FF2B5EF4-FFF2-40B4-BE49-F238E27FC236}">
                <a16:creationId xmlns:a16="http://schemas.microsoft.com/office/drawing/2014/main" id="{030D2554-F8F2-49F7-86BB-6C4BBFA77D87}"/>
              </a:ext>
            </a:extLst>
          </p:cNvPr>
          <p:cNvSpPr>
            <a:spLocks noGrp="1"/>
          </p:cNvSpPr>
          <p:nvPr>
            <p:ph type="dt" sz="half" idx="2"/>
          </p:nvPr>
        </p:nvSpPr>
        <p:spPr/>
        <p:txBody>
          <a:bodyPr/>
          <a:lstStyle/>
          <a:p>
            <a:pPr>
              <a:defRPr/>
            </a:pPr>
            <a:r>
              <a:rPr lang="en-US" cap="all"/>
              <a:t>May 21, 20XX</a:t>
            </a:r>
            <a:endParaRPr lang="en-US" cap="all" dirty="0"/>
          </a:p>
        </p:txBody>
      </p:sp>
      <p:pic>
        <p:nvPicPr>
          <p:cNvPr id="8" name="Picture 7">
            <a:extLst>
              <a:ext uri="{FF2B5EF4-FFF2-40B4-BE49-F238E27FC236}">
                <a16:creationId xmlns:a16="http://schemas.microsoft.com/office/drawing/2014/main" id="{5044A8C1-1119-43C0-803D-A106EFD72C11}"/>
              </a:ext>
            </a:extLst>
          </p:cNvPr>
          <p:cNvPicPr>
            <a:picLocks noChangeAspect="1"/>
          </p:cNvPicPr>
          <p:nvPr/>
        </p:nvPicPr>
        <p:blipFill>
          <a:blip r:embed="rId2"/>
          <a:stretch>
            <a:fillRect/>
          </a:stretch>
        </p:blipFill>
        <p:spPr>
          <a:xfrm>
            <a:off x="1038687" y="2769833"/>
            <a:ext cx="7721867" cy="3215685"/>
          </a:xfrm>
          <a:prstGeom prst="rect">
            <a:avLst/>
          </a:prstGeom>
        </p:spPr>
      </p:pic>
    </p:spTree>
    <p:extLst>
      <p:ext uri="{BB962C8B-B14F-4D97-AF65-F5344CB8AC3E}">
        <p14:creationId xmlns:p14="http://schemas.microsoft.com/office/powerpoint/2010/main" val="849493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C951A-0A40-4A15-A3F3-4E50453E27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ECFB98-9A9B-41DC-8282-2BCA7DEEE6D5}"/>
              </a:ext>
            </a:extLst>
          </p:cNvPr>
          <p:cNvSpPr>
            <a:spLocks noGrp="1"/>
          </p:cNvSpPr>
          <p:nvPr>
            <p:ph sz="quarter" idx="10"/>
          </p:nvPr>
        </p:nvSpPr>
        <p:spPr>
          <a:xfrm>
            <a:off x="693738" y="1128713"/>
            <a:ext cx="7654925" cy="5627194"/>
          </a:xfrm>
        </p:spPr>
        <p:txBody>
          <a:bodyPr/>
          <a:lstStyle/>
          <a:p>
            <a:r>
              <a:rPr lang="en-US" dirty="0"/>
              <a:t>KNN K nearest </a:t>
            </a:r>
            <a:r>
              <a:rPr lang="en-US" dirty="0" err="1"/>
              <a:t>neighbours</a:t>
            </a:r>
            <a:r>
              <a:rPr lang="en-US" dirty="0"/>
              <a:t>:</a:t>
            </a:r>
            <a:r>
              <a:rPr lang="en-IN" sz="1800" dirty="0"/>
              <a:t>Used for classification and regression.</a:t>
            </a:r>
          </a:p>
          <a:p>
            <a:r>
              <a:rPr lang="en-IN" sz="1800" dirty="0"/>
              <a:t>It simply compares the stored cases with the new data for majority of ‘k’- neighbours.</a:t>
            </a:r>
          </a:p>
          <a:p>
            <a:pPr marL="0" indent="0">
              <a:buNone/>
            </a:pPr>
            <a:endParaRPr lang="en-US" dirty="0"/>
          </a:p>
        </p:txBody>
      </p:sp>
      <p:sp>
        <p:nvSpPr>
          <p:cNvPr id="4" name="Footer Placeholder 3">
            <a:extLst>
              <a:ext uri="{FF2B5EF4-FFF2-40B4-BE49-F238E27FC236}">
                <a16:creationId xmlns:a16="http://schemas.microsoft.com/office/drawing/2014/main" id="{47103F9F-9AFC-4B08-98ED-4E1E4E1C18D8}"/>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21638B4-5465-43D2-812A-429708CEF20A}"/>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6" name="Date Placeholder 5">
            <a:extLst>
              <a:ext uri="{FF2B5EF4-FFF2-40B4-BE49-F238E27FC236}">
                <a16:creationId xmlns:a16="http://schemas.microsoft.com/office/drawing/2014/main" id="{125C1F2E-EF9F-401D-86D8-E682B3406A0C}"/>
              </a:ext>
            </a:extLst>
          </p:cNvPr>
          <p:cNvSpPr>
            <a:spLocks noGrp="1"/>
          </p:cNvSpPr>
          <p:nvPr>
            <p:ph type="dt" sz="half" idx="2"/>
          </p:nvPr>
        </p:nvSpPr>
        <p:spPr/>
        <p:txBody>
          <a:bodyPr/>
          <a:lstStyle/>
          <a:p>
            <a:pPr>
              <a:defRPr/>
            </a:pPr>
            <a:r>
              <a:rPr lang="en-US" cap="all"/>
              <a:t>May 21, 20XX</a:t>
            </a:r>
            <a:endParaRPr lang="en-US" cap="all" dirty="0"/>
          </a:p>
        </p:txBody>
      </p:sp>
      <p:pic>
        <p:nvPicPr>
          <p:cNvPr id="8" name="Picture 7">
            <a:extLst>
              <a:ext uri="{FF2B5EF4-FFF2-40B4-BE49-F238E27FC236}">
                <a16:creationId xmlns:a16="http://schemas.microsoft.com/office/drawing/2014/main" id="{E4809215-D056-44DA-B237-CFAD44AC2545}"/>
              </a:ext>
            </a:extLst>
          </p:cNvPr>
          <p:cNvPicPr>
            <a:picLocks noChangeAspect="1"/>
          </p:cNvPicPr>
          <p:nvPr/>
        </p:nvPicPr>
        <p:blipFill>
          <a:blip r:embed="rId2"/>
          <a:stretch>
            <a:fillRect/>
          </a:stretch>
        </p:blipFill>
        <p:spPr>
          <a:xfrm>
            <a:off x="1376039" y="2672178"/>
            <a:ext cx="6922876" cy="3654129"/>
          </a:xfrm>
          <a:prstGeom prst="rect">
            <a:avLst/>
          </a:prstGeom>
        </p:spPr>
      </p:pic>
    </p:spTree>
    <p:extLst>
      <p:ext uri="{BB962C8B-B14F-4D97-AF65-F5344CB8AC3E}">
        <p14:creationId xmlns:p14="http://schemas.microsoft.com/office/powerpoint/2010/main" val="3991423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A422-DF3C-4F88-87E9-041890A4BF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CCB8D9-5124-4EAA-BE50-859F052AE3D3}"/>
              </a:ext>
            </a:extLst>
          </p:cNvPr>
          <p:cNvSpPr>
            <a:spLocks noGrp="1"/>
          </p:cNvSpPr>
          <p:nvPr>
            <p:ph sz="quarter" idx="10"/>
          </p:nvPr>
        </p:nvSpPr>
        <p:spPr>
          <a:xfrm>
            <a:off x="692949" y="1332899"/>
            <a:ext cx="7654925" cy="5068887"/>
          </a:xfrm>
        </p:spPr>
        <p:txBody>
          <a:bodyPr/>
          <a:lstStyle/>
          <a:p>
            <a:r>
              <a:rPr lang="en-US" dirty="0"/>
              <a:t>SVM:</a:t>
            </a:r>
            <a:r>
              <a:rPr lang="en-IN" sz="1800" dirty="0"/>
              <a:t>Stands for Support Vector Machine.</a:t>
            </a:r>
          </a:p>
          <a:p>
            <a:r>
              <a:rPr lang="en-IN" sz="1800" dirty="0"/>
              <a:t>It ais a binary classifier. It differentiates the to closest given data-points</a:t>
            </a:r>
            <a:r>
              <a:rPr lang="en-IN" sz="2800" dirty="0"/>
              <a:t>.</a:t>
            </a:r>
          </a:p>
          <a:p>
            <a:endParaRPr lang="en-US" dirty="0"/>
          </a:p>
        </p:txBody>
      </p:sp>
      <p:sp>
        <p:nvSpPr>
          <p:cNvPr id="4" name="Footer Placeholder 3">
            <a:extLst>
              <a:ext uri="{FF2B5EF4-FFF2-40B4-BE49-F238E27FC236}">
                <a16:creationId xmlns:a16="http://schemas.microsoft.com/office/drawing/2014/main" id="{16DAA78D-0E79-4281-896B-D6471D8C2BCE}"/>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250970-1C3A-42BB-959D-D56B1FC62E24}"/>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sp>
        <p:nvSpPr>
          <p:cNvPr id="6" name="Date Placeholder 5">
            <a:extLst>
              <a:ext uri="{FF2B5EF4-FFF2-40B4-BE49-F238E27FC236}">
                <a16:creationId xmlns:a16="http://schemas.microsoft.com/office/drawing/2014/main" id="{DC67CABA-F034-43BF-834E-83F4C7E6640C}"/>
              </a:ext>
            </a:extLst>
          </p:cNvPr>
          <p:cNvSpPr>
            <a:spLocks noGrp="1"/>
          </p:cNvSpPr>
          <p:nvPr>
            <p:ph type="dt" sz="half" idx="2"/>
          </p:nvPr>
        </p:nvSpPr>
        <p:spPr/>
        <p:txBody>
          <a:bodyPr/>
          <a:lstStyle/>
          <a:p>
            <a:pPr>
              <a:defRPr/>
            </a:pPr>
            <a:r>
              <a:rPr lang="en-US" cap="all"/>
              <a:t>May 21, 20XX</a:t>
            </a:r>
            <a:endParaRPr lang="en-US" cap="all" dirty="0"/>
          </a:p>
        </p:txBody>
      </p:sp>
      <p:pic>
        <p:nvPicPr>
          <p:cNvPr id="8" name="Picture 7">
            <a:extLst>
              <a:ext uri="{FF2B5EF4-FFF2-40B4-BE49-F238E27FC236}">
                <a16:creationId xmlns:a16="http://schemas.microsoft.com/office/drawing/2014/main" id="{71ED2004-5E50-4ADF-8149-20093F89C717}"/>
              </a:ext>
            </a:extLst>
          </p:cNvPr>
          <p:cNvPicPr>
            <a:picLocks noChangeAspect="1"/>
          </p:cNvPicPr>
          <p:nvPr/>
        </p:nvPicPr>
        <p:blipFill>
          <a:blip r:embed="rId2"/>
          <a:stretch>
            <a:fillRect/>
          </a:stretch>
        </p:blipFill>
        <p:spPr>
          <a:xfrm>
            <a:off x="1243180" y="2398474"/>
            <a:ext cx="7654926" cy="4120835"/>
          </a:xfrm>
          <a:prstGeom prst="rect">
            <a:avLst/>
          </a:prstGeom>
        </p:spPr>
      </p:pic>
    </p:spTree>
    <p:extLst>
      <p:ext uri="{BB962C8B-B14F-4D97-AF65-F5344CB8AC3E}">
        <p14:creationId xmlns:p14="http://schemas.microsoft.com/office/powerpoint/2010/main" val="2698173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DDFB-A430-4E34-B5E0-5C088E43CF8C}"/>
              </a:ext>
            </a:extLst>
          </p:cNvPr>
          <p:cNvSpPr>
            <a:spLocks noGrp="1"/>
          </p:cNvSpPr>
          <p:nvPr>
            <p:ph type="title"/>
          </p:nvPr>
        </p:nvSpPr>
        <p:spPr>
          <a:xfrm>
            <a:off x="692949" y="527542"/>
            <a:ext cx="8309008" cy="687834"/>
          </a:xfrm>
        </p:spPr>
        <p:txBody>
          <a:bodyPr/>
          <a:lstStyle/>
          <a:p>
            <a:r>
              <a:rPr lang="en-US" dirty="0"/>
              <a:t>Applications of ml in healthcare:</a:t>
            </a:r>
          </a:p>
        </p:txBody>
      </p:sp>
      <p:pic>
        <p:nvPicPr>
          <p:cNvPr id="7" name="Content Placeholder 6">
            <a:extLst>
              <a:ext uri="{FF2B5EF4-FFF2-40B4-BE49-F238E27FC236}">
                <a16:creationId xmlns:a16="http://schemas.microsoft.com/office/drawing/2014/main" id="{EC95C773-B675-4A03-8A0D-F1FFBF0C3477}"/>
              </a:ext>
            </a:extLst>
          </p:cNvPr>
          <p:cNvPicPr>
            <a:picLocks noGrp="1" noChangeAspect="1"/>
          </p:cNvPicPr>
          <p:nvPr>
            <p:ph sz="quarter" idx="10"/>
          </p:nvPr>
        </p:nvPicPr>
        <p:blipFill>
          <a:blip r:embed="rId2"/>
          <a:stretch>
            <a:fillRect/>
          </a:stretch>
        </p:blipFill>
        <p:spPr>
          <a:xfrm>
            <a:off x="693738" y="1368174"/>
            <a:ext cx="7654925" cy="4589964"/>
          </a:xfrm>
          <a:prstGeom prst="rect">
            <a:avLst/>
          </a:prstGeom>
        </p:spPr>
      </p:pic>
      <p:sp>
        <p:nvSpPr>
          <p:cNvPr id="4" name="Footer Placeholder 3">
            <a:extLst>
              <a:ext uri="{FF2B5EF4-FFF2-40B4-BE49-F238E27FC236}">
                <a16:creationId xmlns:a16="http://schemas.microsoft.com/office/drawing/2014/main" id="{CA3E184B-A978-4260-9DA5-F1D0DBB8FB50}"/>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76CB626-F859-4146-B252-374804E37703}"/>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sp>
        <p:nvSpPr>
          <p:cNvPr id="6" name="Date Placeholder 5">
            <a:extLst>
              <a:ext uri="{FF2B5EF4-FFF2-40B4-BE49-F238E27FC236}">
                <a16:creationId xmlns:a16="http://schemas.microsoft.com/office/drawing/2014/main" id="{83B9C2AE-B476-4449-B451-5AABDD0ECD8C}"/>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961172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4842-C7C4-4E4B-BFBF-2EB449858D57}"/>
              </a:ext>
            </a:extLst>
          </p:cNvPr>
          <p:cNvSpPr>
            <a:spLocks noGrp="1"/>
          </p:cNvSpPr>
          <p:nvPr>
            <p:ph type="title"/>
          </p:nvPr>
        </p:nvSpPr>
        <p:spPr>
          <a:xfrm>
            <a:off x="692948" y="527542"/>
            <a:ext cx="7654925" cy="687834"/>
          </a:xfrm>
        </p:spPr>
        <p:txBody>
          <a:bodyPr/>
          <a:lstStyle/>
          <a:p>
            <a:r>
              <a:rPr lang="en-US" dirty="0"/>
              <a:t>Applications of ml in telecom:</a:t>
            </a:r>
          </a:p>
        </p:txBody>
      </p:sp>
      <p:sp>
        <p:nvSpPr>
          <p:cNvPr id="4" name="Footer Placeholder 3">
            <a:extLst>
              <a:ext uri="{FF2B5EF4-FFF2-40B4-BE49-F238E27FC236}">
                <a16:creationId xmlns:a16="http://schemas.microsoft.com/office/drawing/2014/main" id="{A7ACA04A-B640-4186-952A-53EE3932B1BD}"/>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9E58498-30D5-4753-B740-87E0E0F53443}"/>
              </a:ext>
            </a:extLst>
          </p:cNvPr>
          <p:cNvSpPr>
            <a:spLocks noGrp="1"/>
          </p:cNvSpPr>
          <p:nvPr>
            <p:ph type="sldNum" sz="quarter" idx="4"/>
          </p:nvPr>
        </p:nvSpPr>
        <p:spPr/>
        <p:txBody>
          <a:bodyPr/>
          <a:lstStyle/>
          <a:p>
            <a:pPr>
              <a:defRPr/>
            </a:pPr>
            <a:fld id="{8D1FC6F8-0BCD-47E9-9C64-690771D9C143}" type="slidenum">
              <a:rPr lang="en-US" smtClean="0"/>
              <a:pPr>
                <a:defRPr/>
              </a:pPr>
              <a:t>18</a:t>
            </a:fld>
            <a:endParaRPr lang="en-US" dirty="0"/>
          </a:p>
        </p:txBody>
      </p:sp>
      <p:sp>
        <p:nvSpPr>
          <p:cNvPr id="6" name="Date Placeholder 5">
            <a:extLst>
              <a:ext uri="{FF2B5EF4-FFF2-40B4-BE49-F238E27FC236}">
                <a16:creationId xmlns:a16="http://schemas.microsoft.com/office/drawing/2014/main" id="{77B5EE89-78C0-4075-9E17-0A45EF74B0C1}"/>
              </a:ext>
            </a:extLst>
          </p:cNvPr>
          <p:cNvSpPr>
            <a:spLocks noGrp="1"/>
          </p:cNvSpPr>
          <p:nvPr>
            <p:ph type="dt" sz="half" idx="2"/>
          </p:nvPr>
        </p:nvSpPr>
        <p:spPr/>
        <p:txBody>
          <a:bodyPr/>
          <a:lstStyle/>
          <a:p>
            <a:pPr>
              <a:defRPr/>
            </a:pPr>
            <a:r>
              <a:rPr lang="en-US" cap="all"/>
              <a:t>May 21, 20XX</a:t>
            </a:r>
            <a:endParaRPr lang="en-US" cap="all" dirty="0"/>
          </a:p>
        </p:txBody>
      </p:sp>
      <p:sp>
        <p:nvSpPr>
          <p:cNvPr id="9" name="Content Placeholder 8">
            <a:extLst>
              <a:ext uri="{FF2B5EF4-FFF2-40B4-BE49-F238E27FC236}">
                <a16:creationId xmlns:a16="http://schemas.microsoft.com/office/drawing/2014/main" id="{F5FB97D8-1C26-46D3-B2DE-B1D8D47D61CB}"/>
              </a:ext>
            </a:extLst>
          </p:cNvPr>
          <p:cNvSpPr>
            <a:spLocks noGrp="1"/>
          </p:cNvSpPr>
          <p:nvPr>
            <p:ph sz="quarter" idx="10"/>
          </p:nvPr>
        </p:nvSpPr>
        <p:spPr/>
        <p:txBody>
          <a:bodyPr/>
          <a:lstStyle/>
          <a:p>
            <a:pPr algn="l">
              <a:buFont typeface="Arial" panose="020B0604020202020204" pitchFamily="34" charset="0"/>
              <a:buChar char="•"/>
            </a:pPr>
            <a:r>
              <a:rPr lang="en-US" b="0" i="0" dirty="0">
                <a:effectLst/>
                <a:latin typeface="arial" panose="020B0604020202020204" pitchFamily="34" charset="0"/>
              </a:rPr>
              <a:t>Telecoms are bound to grow even bigger.</a:t>
            </a:r>
          </a:p>
          <a:p>
            <a:pPr algn="l">
              <a:buFont typeface="Arial" panose="020B0604020202020204" pitchFamily="34" charset="0"/>
              <a:buChar char="•"/>
            </a:pPr>
            <a:r>
              <a:rPr lang="en-US" b="0" i="0" dirty="0">
                <a:effectLst/>
                <a:latin typeface="arial" panose="020B0604020202020204" pitchFamily="34" charset="0"/>
              </a:rPr>
              <a:t>Machine Learning is a must.</a:t>
            </a:r>
          </a:p>
          <a:p>
            <a:pPr algn="l">
              <a:buFont typeface="Arial" panose="020B0604020202020204" pitchFamily="34" charset="0"/>
              <a:buChar char="•"/>
            </a:pPr>
            <a:r>
              <a:rPr lang="en-US" b="0" i="0" dirty="0">
                <a:effectLst/>
                <a:latin typeface="arial" panose="020B0604020202020204" pitchFamily="34" charset="0"/>
              </a:rPr>
              <a:t>Customer service chatbots.</a:t>
            </a:r>
          </a:p>
          <a:p>
            <a:pPr algn="l">
              <a:buFont typeface="Arial" panose="020B0604020202020204" pitchFamily="34" charset="0"/>
              <a:buChar char="•"/>
            </a:pPr>
            <a:r>
              <a:rPr lang="en-US" b="0" i="0" dirty="0">
                <a:effectLst/>
                <a:latin typeface="arial" panose="020B0604020202020204" pitchFamily="34" charset="0"/>
              </a:rPr>
              <a:t>Voice services and churn rate reduction.</a:t>
            </a:r>
          </a:p>
          <a:p>
            <a:pPr algn="l">
              <a:buFont typeface="Arial" panose="020B0604020202020204" pitchFamily="34" charset="0"/>
              <a:buChar char="•"/>
            </a:pPr>
            <a:r>
              <a:rPr lang="en-US" b="0" i="0" dirty="0">
                <a:effectLst/>
                <a:latin typeface="arial" panose="020B0604020202020204" pitchFamily="34" charset="0"/>
              </a:rPr>
              <a:t>Predictive maintenance.</a:t>
            </a:r>
          </a:p>
          <a:p>
            <a:pPr algn="l">
              <a:buFont typeface="Arial" panose="020B0604020202020204" pitchFamily="34" charset="0"/>
              <a:buChar char="•"/>
            </a:pPr>
            <a:r>
              <a:rPr lang="en-US" b="0" i="0" dirty="0">
                <a:effectLst/>
                <a:latin typeface="arial" panose="020B0604020202020204" pitchFamily="34" charset="0"/>
              </a:rPr>
              <a:t>Infrastructure for IoT and ecosystems.</a:t>
            </a:r>
          </a:p>
          <a:p>
            <a:pPr algn="l">
              <a:buFont typeface="Arial" panose="020B0604020202020204" pitchFamily="34" charset="0"/>
              <a:buChar char="•"/>
            </a:pPr>
            <a:r>
              <a:rPr lang="en-US" b="0" i="0" dirty="0">
                <a:effectLst/>
                <a:latin typeface="arial" panose="020B0604020202020204" pitchFamily="34" charset="0"/>
              </a:rPr>
              <a:t>Development of their own AI platforms.</a:t>
            </a:r>
          </a:p>
          <a:p>
            <a:endParaRPr lang="en-US" dirty="0"/>
          </a:p>
        </p:txBody>
      </p:sp>
    </p:spTree>
    <p:extLst>
      <p:ext uri="{BB962C8B-B14F-4D97-AF65-F5344CB8AC3E}">
        <p14:creationId xmlns:p14="http://schemas.microsoft.com/office/powerpoint/2010/main" val="3320396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endParaRPr lang="en-US" dirty="0"/>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19</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516863" y="1052700"/>
            <a:ext cx="4579970" cy="538038"/>
          </a:xfrm>
        </p:spPr>
        <p:txBody>
          <a:bodyPr/>
          <a:lstStyle/>
          <a:p>
            <a:r>
              <a:rPr lang="en-US" dirty="0"/>
              <a:t>Introduction:</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516863" y="2308812"/>
            <a:ext cx="6599872" cy="4272503"/>
          </a:xfrm>
        </p:spPr>
        <p:txBody>
          <a:bodyPr/>
          <a:lstStyle/>
          <a:p>
            <a:pPr marL="342900" indent="-342900" algn="l">
              <a:buAutoNum type="arabicParenR"/>
            </a:pPr>
            <a:r>
              <a:rPr lang="en-US" b="0" i="0" dirty="0">
                <a:solidFill>
                  <a:schemeClr val="accent4">
                    <a:lumMod val="20000"/>
                    <a:lumOff val="80000"/>
                  </a:schemeClr>
                </a:solidFill>
                <a:effectLst/>
                <a:latin typeface="arial" panose="020B0604020202020204" pitchFamily="34" charset="0"/>
              </a:rPr>
              <a:t>Machine learning is </a:t>
            </a:r>
            <a:r>
              <a:rPr lang="en-US" b="1" i="0" dirty="0">
                <a:solidFill>
                  <a:schemeClr val="accent4">
                    <a:lumMod val="20000"/>
                    <a:lumOff val="80000"/>
                  </a:schemeClr>
                </a:solidFill>
                <a:effectLst/>
                <a:latin typeface="arial" panose="020B0604020202020204" pitchFamily="34" charset="0"/>
              </a:rPr>
              <a:t>a method of data analysis that automates analytical model building</a:t>
            </a:r>
            <a:r>
              <a:rPr lang="en-US" b="0" i="0" dirty="0">
                <a:solidFill>
                  <a:schemeClr val="accent4">
                    <a:lumMod val="20000"/>
                    <a:lumOff val="80000"/>
                  </a:schemeClr>
                </a:solidFill>
                <a:effectLst/>
                <a:latin typeface="arial" panose="020B0604020202020204" pitchFamily="34" charset="0"/>
              </a:rPr>
              <a:t>. It is a branch of artificial intelligence based on the idea that systems can learn from data, identify patterns and make decisions with minimal human intervention.</a:t>
            </a:r>
          </a:p>
          <a:p>
            <a:pPr algn="l"/>
            <a:endParaRPr lang="en-US" b="0" i="0" dirty="0">
              <a:solidFill>
                <a:schemeClr val="accent4">
                  <a:lumMod val="20000"/>
                  <a:lumOff val="80000"/>
                </a:schemeClr>
              </a:solidFill>
              <a:effectLst/>
              <a:latin typeface="arial" panose="020B0604020202020204" pitchFamily="34" charset="0"/>
            </a:endParaRPr>
          </a:p>
          <a:p>
            <a:pPr marL="342900" indent="-342900" algn="l">
              <a:buAutoNum type="arabicParenR" startAt="2"/>
            </a:pPr>
            <a:r>
              <a:rPr lang="en-US" b="0" i="0" dirty="0">
                <a:solidFill>
                  <a:schemeClr val="accent4">
                    <a:lumMod val="20000"/>
                    <a:lumOff val="80000"/>
                  </a:schemeClr>
                </a:solidFill>
                <a:effectLst/>
                <a:latin typeface="Arial" panose="020B0604020202020204" pitchFamily="34" charset="0"/>
              </a:rPr>
              <a:t>Machine learning involves computers discovering how they can   perform tasks without being explicitly programmed to do so.</a:t>
            </a:r>
          </a:p>
          <a:p>
            <a:pPr marL="342900" indent="-342900" algn="l">
              <a:buAutoNum type="arabicParenR" startAt="2"/>
            </a:pPr>
            <a:endParaRPr lang="en-US" dirty="0">
              <a:solidFill>
                <a:schemeClr val="accent4">
                  <a:lumMod val="20000"/>
                  <a:lumOff val="80000"/>
                </a:schemeClr>
              </a:solidFill>
              <a:latin typeface="Arial" panose="020B0604020202020204" pitchFamily="34" charset="0"/>
            </a:endParaRPr>
          </a:p>
          <a:p>
            <a:pPr marL="342900" indent="-342900" algn="l">
              <a:buAutoNum type="arabicParenR" startAt="2"/>
            </a:pPr>
            <a:r>
              <a:rPr lang="en-US" b="0" i="0" dirty="0">
                <a:solidFill>
                  <a:schemeClr val="accent4">
                    <a:lumMod val="20000"/>
                    <a:lumOff val="80000"/>
                  </a:schemeClr>
                </a:solidFill>
                <a:effectLst/>
                <a:latin typeface="Arial" panose="020B0604020202020204" pitchFamily="34" charset="0"/>
              </a:rPr>
              <a:t>It involves computers learning from data provided so that they carry out certain tasks.</a:t>
            </a:r>
          </a:p>
          <a:p>
            <a:pPr marL="342900" indent="-342900" algn="l">
              <a:buAutoNum type="arabicParenR" startAt="2"/>
            </a:pPr>
            <a:endParaRPr lang="en-US" b="0" i="0" dirty="0">
              <a:solidFill>
                <a:schemeClr val="accent4">
                  <a:lumMod val="20000"/>
                  <a:lumOff val="80000"/>
                </a:schemeClr>
              </a:solidFill>
              <a:effectLst/>
              <a:latin typeface="arial" panose="020B0604020202020204" pitchFamily="34" charset="0"/>
            </a:endParaRPr>
          </a:p>
          <a:p>
            <a:pPr algn="l"/>
            <a:endParaRPr lang="en-US" b="0" i="0" dirty="0">
              <a:solidFill>
                <a:schemeClr val="accent4">
                  <a:lumMod val="20000"/>
                  <a:lumOff val="80000"/>
                </a:schemeClr>
              </a:solidFill>
              <a:effectLst/>
              <a:latin typeface="arial" panose="020B0604020202020204" pitchFamily="34" charset="0"/>
            </a:endParaRPr>
          </a:p>
          <a:p>
            <a:br>
              <a:rPr lang="en-US" b="0" i="0" dirty="0">
                <a:solidFill>
                  <a:srgbClr val="202124"/>
                </a:solidFill>
                <a:effectLst/>
                <a:latin typeface="arial" panose="020B0604020202020204" pitchFamily="34" charset="0"/>
              </a:rPr>
            </a:br>
            <a:endParaRPr lang="en-US" dirty="0"/>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1028" name="Picture 4" descr="Eight ways machine learning is assisting medicine | Nature Medicine">
            <a:extLst>
              <a:ext uri="{FF2B5EF4-FFF2-40B4-BE49-F238E27FC236}">
                <a16:creationId xmlns:a16="http://schemas.microsoft.com/office/drawing/2014/main" id="{035006E1-CFCA-4C30-A766-352F4E61CF62}"/>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6233" r="16233"/>
          <a:stretch>
            <a:fillRect/>
          </a:stretch>
        </p:blipFill>
        <p:spPr bwMode="auto">
          <a:xfrm>
            <a:off x="7890934" y="1975269"/>
            <a:ext cx="3048000" cy="245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9B04-CEA4-4793-A551-1CF5BFCAC532}"/>
              </a:ext>
            </a:extLst>
          </p:cNvPr>
          <p:cNvSpPr>
            <a:spLocks noGrp="1"/>
          </p:cNvSpPr>
          <p:nvPr>
            <p:ph type="title"/>
          </p:nvPr>
        </p:nvSpPr>
        <p:spPr>
          <a:xfrm>
            <a:off x="818423" y="1052700"/>
            <a:ext cx="4579970" cy="538038"/>
          </a:xfrm>
        </p:spPr>
        <p:txBody>
          <a:bodyPr/>
          <a:lstStyle/>
          <a:p>
            <a:endParaRPr lang="en-US" dirty="0"/>
          </a:p>
        </p:txBody>
      </p:sp>
      <p:sp>
        <p:nvSpPr>
          <p:cNvPr id="3" name="Text Placeholder 2">
            <a:extLst>
              <a:ext uri="{FF2B5EF4-FFF2-40B4-BE49-F238E27FC236}">
                <a16:creationId xmlns:a16="http://schemas.microsoft.com/office/drawing/2014/main" id="{83922F3D-E588-4F5A-9184-F1980A9A17DF}"/>
              </a:ext>
            </a:extLst>
          </p:cNvPr>
          <p:cNvSpPr>
            <a:spLocks noGrp="1"/>
          </p:cNvSpPr>
          <p:nvPr>
            <p:ph type="body" sz="quarter" idx="12"/>
          </p:nvPr>
        </p:nvSpPr>
        <p:spPr>
          <a:xfrm>
            <a:off x="786082" y="1844439"/>
            <a:ext cx="5309918" cy="4409605"/>
          </a:xfrm>
        </p:spPr>
        <p:txBody>
          <a:bodyPr/>
          <a:lstStyle/>
          <a:p>
            <a:r>
              <a:rPr lang="en-US" b="0" i="0" dirty="0">
                <a:solidFill>
                  <a:schemeClr val="accent4">
                    <a:lumMod val="20000"/>
                    <a:lumOff val="80000"/>
                  </a:schemeClr>
                </a:solidFill>
                <a:effectLst/>
                <a:latin typeface="Arial" panose="020B0604020202020204" pitchFamily="34" charset="0"/>
              </a:rPr>
              <a:t>4) For simple tasks assigned to computers, it is possible to program algorithms telling the machine how to execute all steps required to solve the problem at hand; on the computer's part, no learning is needed.</a:t>
            </a:r>
          </a:p>
          <a:p>
            <a:endParaRPr lang="en-US" b="0" i="0" dirty="0">
              <a:solidFill>
                <a:schemeClr val="accent4">
                  <a:lumMod val="20000"/>
                  <a:lumOff val="80000"/>
                </a:schemeClr>
              </a:solidFill>
              <a:effectLst/>
              <a:latin typeface="Arial" panose="020B0604020202020204" pitchFamily="34" charset="0"/>
            </a:endParaRPr>
          </a:p>
          <a:p>
            <a:r>
              <a:rPr lang="en-US" dirty="0">
                <a:solidFill>
                  <a:schemeClr val="accent4">
                    <a:lumMod val="20000"/>
                    <a:lumOff val="80000"/>
                  </a:schemeClr>
                </a:solidFill>
                <a:latin typeface="Arial" panose="020B0604020202020204" pitchFamily="34" charset="0"/>
              </a:rPr>
              <a:t>5)</a:t>
            </a:r>
            <a:r>
              <a:rPr lang="en-US" b="0" i="0" dirty="0">
                <a:solidFill>
                  <a:schemeClr val="accent4">
                    <a:lumMod val="20000"/>
                    <a:lumOff val="80000"/>
                  </a:schemeClr>
                </a:solidFill>
                <a:effectLst/>
                <a:latin typeface="Arial" panose="020B0604020202020204" pitchFamily="34" charset="0"/>
              </a:rPr>
              <a:t> For more advanced tasks, it can be challenging for a human to manually create the needed algorithms.</a:t>
            </a:r>
          </a:p>
          <a:p>
            <a:endParaRPr lang="en-US" dirty="0">
              <a:solidFill>
                <a:schemeClr val="accent4">
                  <a:lumMod val="20000"/>
                  <a:lumOff val="80000"/>
                </a:schemeClr>
              </a:solidFill>
              <a:latin typeface="Arial" panose="020B0604020202020204" pitchFamily="34" charset="0"/>
            </a:endParaRPr>
          </a:p>
          <a:p>
            <a:r>
              <a:rPr lang="en-US" dirty="0">
                <a:solidFill>
                  <a:schemeClr val="accent4">
                    <a:lumMod val="20000"/>
                    <a:lumOff val="80000"/>
                  </a:schemeClr>
                </a:solidFill>
                <a:latin typeface="Arial" panose="020B0604020202020204" pitchFamily="34" charset="0"/>
              </a:rPr>
              <a:t>6)</a:t>
            </a:r>
            <a:r>
              <a:rPr lang="en-US" b="0" i="0" dirty="0">
                <a:solidFill>
                  <a:schemeClr val="accent4">
                    <a:lumMod val="20000"/>
                    <a:lumOff val="80000"/>
                  </a:schemeClr>
                </a:solidFill>
                <a:effectLst/>
                <a:latin typeface="Arial" panose="020B0604020202020204" pitchFamily="34" charset="0"/>
              </a:rPr>
              <a:t>  In practice, it can turn out to be more effective to help the machine develop its own algorithm, rather than having human programmers specify every needed step.</a:t>
            </a:r>
            <a:endParaRPr lang="en-US" dirty="0">
              <a:solidFill>
                <a:schemeClr val="accent4">
                  <a:lumMod val="20000"/>
                  <a:lumOff val="80000"/>
                </a:schemeClr>
              </a:solidFill>
            </a:endParaRPr>
          </a:p>
        </p:txBody>
      </p:sp>
      <p:sp>
        <p:nvSpPr>
          <p:cNvPr id="5" name="Footer Placeholder 4">
            <a:extLst>
              <a:ext uri="{FF2B5EF4-FFF2-40B4-BE49-F238E27FC236}">
                <a16:creationId xmlns:a16="http://schemas.microsoft.com/office/drawing/2014/main" id="{978E09DD-136E-47C2-9A64-5A4E237DDF86}"/>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52E324-B2BE-4FB4-96FF-BC50429F0686}"/>
              </a:ext>
            </a:extLst>
          </p:cNvPr>
          <p:cNvSpPr>
            <a:spLocks noGrp="1"/>
          </p:cNvSpPr>
          <p:nvPr>
            <p:ph type="sldNum" sz="quarter" idx="4"/>
          </p:nvPr>
        </p:nvSpPr>
        <p:spPr/>
        <p:txBody>
          <a:bodyPr/>
          <a:lstStyle/>
          <a:p>
            <a:pPr>
              <a:defRPr/>
            </a:pPr>
            <a:fld id="{8D1FC6F8-0BCD-47E9-9C64-690771D9C143}" type="slidenum">
              <a:rPr lang="en-US" smtClean="0"/>
              <a:pPr>
                <a:defRPr/>
              </a:pPr>
              <a:t>3</a:t>
            </a:fld>
            <a:endParaRPr lang="en-US" dirty="0"/>
          </a:p>
        </p:txBody>
      </p:sp>
      <p:sp>
        <p:nvSpPr>
          <p:cNvPr id="7" name="Date Placeholder 6">
            <a:extLst>
              <a:ext uri="{FF2B5EF4-FFF2-40B4-BE49-F238E27FC236}">
                <a16:creationId xmlns:a16="http://schemas.microsoft.com/office/drawing/2014/main" id="{5274ACD8-4517-4B6F-A894-58C7E4166A5A}"/>
              </a:ext>
            </a:extLst>
          </p:cNvPr>
          <p:cNvSpPr>
            <a:spLocks noGrp="1"/>
          </p:cNvSpPr>
          <p:nvPr>
            <p:ph type="dt" sz="half" idx="2"/>
          </p:nvPr>
        </p:nvSpPr>
        <p:spPr/>
        <p:txBody>
          <a:bodyPr/>
          <a:lstStyle/>
          <a:p>
            <a:pPr>
              <a:defRPr/>
            </a:pPr>
            <a:r>
              <a:rPr lang="en-US" cap="all"/>
              <a:t>May 21, 20XX</a:t>
            </a:r>
            <a:endParaRPr lang="en-US" cap="all" dirty="0"/>
          </a:p>
        </p:txBody>
      </p:sp>
      <p:pic>
        <p:nvPicPr>
          <p:cNvPr id="2050" name="Picture 2" descr="Machine Learning For Beginners. Machine learning was defined in 90's by… |  by Divyansh Dwivedi | Towards Data Science">
            <a:extLst>
              <a:ext uri="{FF2B5EF4-FFF2-40B4-BE49-F238E27FC236}">
                <a16:creationId xmlns:a16="http://schemas.microsoft.com/office/drawing/2014/main" id="{F9405A3F-9609-48C2-B556-6AF4064189D9}"/>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4530" r="24530"/>
          <a:stretch>
            <a:fillRect/>
          </a:stretch>
        </p:blipFill>
        <p:spPr bwMode="auto">
          <a:xfrm>
            <a:off x="7992533" y="1820970"/>
            <a:ext cx="2777067" cy="2727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97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406739" y="1902648"/>
            <a:ext cx="5294149" cy="580029"/>
          </a:xfrm>
        </p:spPr>
        <p:txBody>
          <a:bodyPr/>
          <a:lstStyle/>
          <a:p>
            <a:r>
              <a:rPr lang="en-US" dirty="0"/>
              <a:t>Supervised Learning:</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406740" y="2774758"/>
            <a:ext cx="7461616" cy="3671198"/>
          </a:xfrm>
        </p:spPr>
        <p:txBody>
          <a:bodyPr/>
          <a:lstStyle/>
          <a:p>
            <a:pPr marL="342900" indent="-342900" algn="l">
              <a:buAutoNum type="arabicParenR"/>
            </a:pPr>
            <a:r>
              <a:rPr lang="en-ZA" sz="1400" dirty="0">
                <a:latin typeface="Arial" panose="020B0604020202020204" pitchFamily="34" charset="0"/>
                <a:cs typeface="Arial" panose="020B0604020202020204" pitchFamily="34" charset="0"/>
              </a:rPr>
              <a:t>Supervised learning is nothing but learning from someone</a:t>
            </a:r>
            <a:r>
              <a:rPr lang="en-ZA" sz="1400" dirty="0"/>
              <a:t>.</a:t>
            </a:r>
          </a:p>
          <a:p>
            <a:pPr marL="342900" indent="-342900" algn="l">
              <a:buAutoNum type="arabicParenR"/>
            </a:pPr>
            <a:r>
              <a:rPr lang="en-US" sz="1400" b="0" i="0" dirty="0">
                <a:effectLst/>
                <a:latin typeface="Arial" panose="020B0604020202020204" pitchFamily="34" charset="0"/>
                <a:cs typeface="Arial" panose="020B0604020202020204" pitchFamily="34" charset="0"/>
              </a:rPr>
              <a:t>Supervised learning can be separated into two types of problems when data mining—classification and regression:</a:t>
            </a:r>
          </a:p>
          <a:p>
            <a:pPr algn="l"/>
            <a:r>
              <a:rPr lang="en-US" sz="1400" dirty="0" err="1">
                <a:latin typeface="Arial" panose="020B0604020202020204" pitchFamily="34" charset="0"/>
                <a:cs typeface="Arial" panose="020B0604020202020204" pitchFamily="34" charset="0"/>
              </a:rPr>
              <a:t>Classification:It</a:t>
            </a:r>
            <a:r>
              <a:rPr lang="en-US" sz="1400" dirty="0">
                <a:latin typeface="Arial" panose="020B0604020202020204" pitchFamily="34" charset="0"/>
                <a:cs typeface="Arial" panose="020B0604020202020204" pitchFamily="34" charset="0"/>
              </a:rPr>
              <a:t> </a:t>
            </a:r>
            <a:r>
              <a:rPr lang="en-US" sz="1400" b="0" i="0" dirty="0">
                <a:effectLst/>
                <a:latin typeface="Arial" panose="020B0604020202020204" pitchFamily="34" charset="0"/>
                <a:cs typeface="Arial" panose="020B0604020202020204" pitchFamily="34" charset="0"/>
              </a:rPr>
              <a:t>is a technique for determining which class     the dependent belongs to based on one or more independent variables</a:t>
            </a:r>
            <a:r>
              <a:rPr lang="en-US" sz="1400" b="0" i="0" dirty="0">
                <a:solidFill>
                  <a:srgbClr val="3A3B41"/>
                </a:solidFill>
                <a:effectLst/>
                <a:latin typeface="Arial" panose="020B0604020202020204" pitchFamily="34" charset="0"/>
                <a:cs typeface="Arial" panose="020B0604020202020204" pitchFamily="34" charset="0"/>
              </a:rPr>
              <a:t>.</a:t>
            </a:r>
          </a:p>
          <a:p>
            <a:pPr algn="l"/>
            <a:r>
              <a:rPr lang="en-US" sz="1400" dirty="0" err="1">
                <a:latin typeface="Arial" panose="020B0604020202020204" pitchFamily="34" charset="0"/>
                <a:cs typeface="Arial" panose="020B0604020202020204" pitchFamily="34" charset="0"/>
              </a:rPr>
              <a:t>Regression:</a:t>
            </a:r>
            <a:r>
              <a:rPr lang="en-US" sz="1400" b="0" i="0" dirty="0" err="1">
                <a:effectLst/>
                <a:latin typeface="arial" panose="020B0604020202020204" pitchFamily="34" charset="0"/>
              </a:rPr>
              <a:t>Regression</a:t>
            </a:r>
            <a:r>
              <a:rPr lang="en-US" sz="1400" b="0" i="0" dirty="0">
                <a:effectLst/>
                <a:latin typeface="arial" panose="020B0604020202020204" pitchFamily="34" charset="0"/>
              </a:rPr>
              <a:t> is a supervised machine learning technique which </a:t>
            </a:r>
            <a:r>
              <a:rPr lang="en-US" sz="1400" b="1" i="0" dirty="0">
                <a:effectLst/>
                <a:latin typeface="arial" panose="020B0604020202020204" pitchFamily="34" charset="0"/>
              </a:rPr>
              <a:t>is used to predict continuous values.</a:t>
            </a:r>
            <a:endParaRPr lang="en-US" sz="1400" b="0" i="0" dirty="0">
              <a:effectLst/>
              <a:latin typeface="arial" panose="020B0604020202020204" pitchFamily="34" charset="0"/>
            </a:endParaRPr>
          </a:p>
          <a:p>
            <a:pPr algn="l"/>
            <a:r>
              <a:rPr lang="en-US" sz="1400" dirty="0">
                <a:latin typeface="arial" panose="020B0604020202020204" pitchFamily="34" charset="0"/>
                <a:cs typeface="Arial" panose="020B0604020202020204" pitchFamily="34" charset="0"/>
              </a:rPr>
              <a:t>3) Supervised learning has features and labels</a:t>
            </a:r>
            <a:endParaRPr lang="en-ZA" sz="1400" dirty="0">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3074" name="Picture 2" descr="What is Supervised Learning? | Concise Guide to Supervised Learning">
            <a:extLst>
              <a:ext uri="{FF2B5EF4-FFF2-40B4-BE49-F238E27FC236}">
                <a16:creationId xmlns:a16="http://schemas.microsoft.com/office/drawing/2014/main" id="{72EDB7B5-D5A6-498C-8ACD-29525A8FC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235200"/>
            <a:ext cx="4030133"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91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C145-26FE-4AA3-BB4B-E80F086F0669}"/>
              </a:ext>
            </a:extLst>
          </p:cNvPr>
          <p:cNvSpPr>
            <a:spLocks noGrp="1"/>
          </p:cNvSpPr>
          <p:nvPr>
            <p:ph type="title"/>
          </p:nvPr>
        </p:nvSpPr>
        <p:spPr>
          <a:xfrm>
            <a:off x="443932" y="1823626"/>
            <a:ext cx="5731089" cy="580029"/>
          </a:xfrm>
        </p:spPr>
        <p:txBody>
          <a:bodyPr/>
          <a:lstStyle/>
          <a:p>
            <a:r>
              <a:rPr lang="en-US" dirty="0"/>
              <a:t>UNSUPERVISED LEARNING:</a:t>
            </a:r>
          </a:p>
        </p:txBody>
      </p:sp>
      <p:sp>
        <p:nvSpPr>
          <p:cNvPr id="3" name="Text Placeholder 2">
            <a:extLst>
              <a:ext uri="{FF2B5EF4-FFF2-40B4-BE49-F238E27FC236}">
                <a16:creationId xmlns:a16="http://schemas.microsoft.com/office/drawing/2014/main" id="{8B657D4B-1732-4EB6-B2F3-C10D49F4F173}"/>
              </a:ext>
            </a:extLst>
          </p:cNvPr>
          <p:cNvSpPr>
            <a:spLocks noGrp="1"/>
          </p:cNvSpPr>
          <p:nvPr>
            <p:ph type="body" sz="quarter" idx="22"/>
          </p:nvPr>
        </p:nvSpPr>
        <p:spPr>
          <a:xfrm>
            <a:off x="443932" y="2863755"/>
            <a:ext cx="5824073" cy="3341736"/>
          </a:xfrm>
        </p:spPr>
        <p:txBody>
          <a:bodyPr/>
          <a:lstStyle/>
          <a:p>
            <a:pPr marL="342900" indent="-342900" algn="l">
              <a:buAutoNum type="arabicParenR"/>
            </a:pPr>
            <a:r>
              <a:rPr lang="en-US" sz="1400" dirty="0">
                <a:latin typeface="Arial" panose="020B0604020202020204" pitchFamily="34" charset="0"/>
                <a:cs typeface="Arial" panose="020B0604020202020204" pitchFamily="34" charset="0"/>
              </a:rPr>
              <a:t>Unsupervised learning means learning by your own </a:t>
            </a:r>
          </a:p>
          <a:p>
            <a:pPr marL="342900" indent="-342900" algn="l">
              <a:buAutoNum type="arabicParenR"/>
            </a:pPr>
            <a:r>
              <a:rPr lang="en-US" sz="1400" dirty="0">
                <a:latin typeface="Arial" panose="020B0604020202020204" pitchFamily="34" charset="0"/>
                <a:cs typeface="Arial" panose="020B0604020202020204" pitchFamily="34" charset="0"/>
              </a:rPr>
              <a:t>Use deep learning to arrive at conclusions and patterns through unlabeled data</a:t>
            </a:r>
          </a:p>
          <a:p>
            <a:pPr marL="342900" indent="-342900" algn="l">
              <a:buAutoNum type="arabicParenR"/>
            </a:pPr>
            <a:r>
              <a:rPr lang="en-US" sz="1400" dirty="0">
                <a:latin typeface="Arial" panose="020B0604020202020204" pitchFamily="34" charset="0"/>
                <a:cs typeface="Arial" panose="020B0604020202020204" pitchFamily="34" charset="0"/>
              </a:rPr>
              <a:t>Example </a:t>
            </a:r>
            <a:r>
              <a:rPr lang="en-US" sz="1400" dirty="0" err="1">
                <a:latin typeface="Arial" panose="020B0604020202020204" pitchFamily="34" charset="0"/>
                <a:cs typeface="Arial" panose="020B0604020202020204" pitchFamily="34" charset="0"/>
              </a:rPr>
              <a:t>algorithms;K-means</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clustering,apriori</a:t>
            </a:r>
            <a:endParaRPr lang="en-US" sz="1400" dirty="0">
              <a:latin typeface="Arial" panose="020B0604020202020204" pitchFamily="34" charset="0"/>
              <a:cs typeface="Arial" panose="020B0604020202020204" pitchFamily="34" charset="0"/>
            </a:endParaRPr>
          </a:p>
          <a:p>
            <a:pPr marL="342900" indent="-342900" algn="l">
              <a:buAutoNum type="arabicParenR"/>
            </a:pPr>
            <a:endParaRPr lang="en-US" dirty="0"/>
          </a:p>
        </p:txBody>
      </p:sp>
      <p:sp>
        <p:nvSpPr>
          <p:cNvPr id="4" name="Footer Placeholder 3">
            <a:extLst>
              <a:ext uri="{FF2B5EF4-FFF2-40B4-BE49-F238E27FC236}">
                <a16:creationId xmlns:a16="http://schemas.microsoft.com/office/drawing/2014/main" id="{322A7837-5975-4662-B7D2-593346BAC503}"/>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154ADAC-A836-4E84-B0EC-1947C2D802F3}"/>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Date Placeholder 5">
            <a:extLst>
              <a:ext uri="{FF2B5EF4-FFF2-40B4-BE49-F238E27FC236}">
                <a16:creationId xmlns:a16="http://schemas.microsoft.com/office/drawing/2014/main" id="{034BE934-7253-4DE3-98B3-A6B31D979185}"/>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6">
            <a:extLst>
              <a:ext uri="{FF2B5EF4-FFF2-40B4-BE49-F238E27FC236}">
                <a16:creationId xmlns:a16="http://schemas.microsoft.com/office/drawing/2014/main" id="{1F755D7A-38C8-42E4-A290-789D7B9A6724}"/>
              </a:ext>
            </a:extLst>
          </p:cNvPr>
          <p:cNvPicPr>
            <a:picLocks noChangeAspect="1"/>
          </p:cNvPicPr>
          <p:nvPr/>
        </p:nvPicPr>
        <p:blipFill>
          <a:blip r:embed="rId2"/>
          <a:stretch>
            <a:fillRect/>
          </a:stretch>
        </p:blipFill>
        <p:spPr>
          <a:xfrm>
            <a:off x="6347535" y="2863756"/>
            <a:ext cx="5033638" cy="2876282"/>
          </a:xfrm>
          <a:prstGeom prst="rect">
            <a:avLst/>
          </a:prstGeom>
        </p:spPr>
      </p:pic>
    </p:spTree>
    <p:extLst>
      <p:ext uri="{BB962C8B-B14F-4D97-AF65-F5344CB8AC3E}">
        <p14:creationId xmlns:p14="http://schemas.microsoft.com/office/powerpoint/2010/main" val="4223517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7FBAF-D7DA-4BE2-970C-01B9477FAF49}"/>
              </a:ext>
            </a:extLst>
          </p:cNvPr>
          <p:cNvSpPr>
            <a:spLocks noGrp="1"/>
          </p:cNvSpPr>
          <p:nvPr>
            <p:ph type="title"/>
          </p:nvPr>
        </p:nvSpPr>
        <p:spPr>
          <a:xfrm>
            <a:off x="671809" y="1841381"/>
            <a:ext cx="6181752" cy="580029"/>
          </a:xfrm>
        </p:spPr>
        <p:txBody>
          <a:bodyPr/>
          <a:lstStyle/>
          <a:p>
            <a:r>
              <a:rPr lang="en-US" dirty="0"/>
              <a:t>Reinforcement Learning:</a:t>
            </a:r>
          </a:p>
        </p:txBody>
      </p:sp>
      <p:sp>
        <p:nvSpPr>
          <p:cNvPr id="3" name="Text Placeholder 2">
            <a:extLst>
              <a:ext uri="{FF2B5EF4-FFF2-40B4-BE49-F238E27FC236}">
                <a16:creationId xmlns:a16="http://schemas.microsoft.com/office/drawing/2014/main" id="{0D72FA7A-24FB-459C-AE7A-F051ACB2A0A0}"/>
              </a:ext>
            </a:extLst>
          </p:cNvPr>
          <p:cNvSpPr>
            <a:spLocks noGrp="1"/>
          </p:cNvSpPr>
          <p:nvPr>
            <p:ph type="body" sz="quarter" idx="22"/>
          </p:nvPr>
        </p:nvSpPr>
        <p:spPr>
          <a:xfrm>
            <a:off x="671809" y="2774758"/>
            <a:ext cx="5824073" cy="3199914"/>
          </a:xfrm>
        </p:spPr>
        <p:txBody>
          <a:bodyPr/>
          <a:lstStyle/>
          <a:p>
            <a:pPr marL="342900" indent="-342900" algn="l">
              <a:buAutoNum type="arabicParenR"/>
            </a:pPr>
            <a:r>
              <a:rPr lang="en-US" sz="1400" dirty="0">
                <a:latin typeface="Arial" panose="020B0604020202020204" pitchFamily="34" charset="0"/>
                <a:cs typeface="Arial" panose="020B0604020202020204" pitchFamily="34" charset="0"/>
              </a:rPr>
              <a:t>Reinforcement learning involves reward and penalties.</a:t>
            </a:r>
          </a:p>
          <a:p>
            <a:pPr marL="342900" indent="-342900" algn="l">
              <a:buAutoNum type="arabicParenR"/>
            </a:pPr>
            <a:r>
              <a:rPr lang="en-US" sz="1400" dirty="0">
                <a:latin typeface="Arial" panose="020B0604020202020204" pitchFamily="34" charset="0"/>
                <a:cs typeface="Arial" panose="020B0604020202020204" pitchFamily="34" charset="0"/>
              </a:rPr>
              <a:t>Self interpreting but based on a system of reward and punishment learned through trial and </a:t>
            </a:r>
            <a:r>
              <a:rPr lang="en-US" sz="1400" dirty="0" err="1">
                <a:latin typeface="Arial" panose="020B0604020202020204" pitchFamily="34" charset="0"/>
                <a:cs typeface="Arial" panose="020B0604020202020204" pitchFamily="34" charset="0"/>
              </a:rPr>
              <a:t>error,seeking</a:t>
            </a:r>
            <a:r>
              <a:rPr lang="en-US" sz="1400" dirty="0">
                <a:latin typeface="Arial" panose="020B0604020202020204" pitchFamily="34" charset="0"/>
                <a:cs typeface="Arial" panose="020B0604020202020204" pitchFamily="34" charset="0"/>
              </a:rPr>
              <a:t> maximum reward.</a:t>
            </a:r>
          </a:p>
          <a:p>
            <a:pPr marL="342900" indent="-342900" algn="l">
              <a:buAutoNum type="arabicParenR"/>
            </a:pPr>
            <a:r>
              <a:rPr lang="en-US" sz="1400" dirty="0">
                <a:latin typeface="Arial" panose="020B0604020202020204" pitchFamily="34" charset="0"/>
                <a:cs typeface="Arial" panose="020B0604020202020204" pitchFamily="34" charset="0"/>
              </a:rPr>
              <a:t>Example </a:t>
            </a:r>
            <a:r>
              <a:rPr lang="en-US" sz="1400" dirty="0" err="1">
                <a:latin typeface="Arial" panose="020B0604020202020204" pitchFamily="34" charset="0"/>
                <a:cs typeface="Arial" panose="020B0604020202020204" pitchFamily="34" charset="0"/>
              </a:rPr>
              <a:t>algorithms:Q-learning,Model-based</a:t>
            </a:r>
            <a:r>
              <a:rPr lang="en-US" sz="1400" dirty="0">
                <a:latin typeface="Arial" panose="020B0604020202020204" pitchFamily="34" charset="0"/>
                <a:cs typeface="Arial" panose="020B0604020202020204" pitchFamily="34" charset="0"/>
              </a:rPr>
              <a:t> value estimation</a:t>
            </a:r>
          </a:p>
        </p:txBody>
      </p:sp>
      <p:sp>
        <p:nvSpPr>
          <p:cNvPr id="4" name="Footer Placeholder 3">
            <a:extLst>
              <a:ext uri="{FF2B5EF4-FFF2-40B4-BE49-F238E27FC236}">
                <a16:creationId xmlns:a16="http://schemas.microsoft.com/office/drawing/2014/main" id="{F7B2C75B-02CB-4703-9C9E-DECE0784EB32}"/>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372BD56-662B-4CB3-97CE-397A303150E4}"/>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
        <p:nvSpPr>
          <p:cNvPr id="6" name="Date Placeholder 5">
            <a:extLst>
              <a:ext uri="{FF2B5EF4-FFF2-40B4-BE49-F238E27FC236}">
                <a16:creationId xmlns:a16="http://schemas.microsoft.com/office/drawing/2014/main" id="{910BAB44-CDFC-4E23-B839-04117B916D11}"/>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6">
            <a:extLst>
              <a:ext uri="{FF2B5EF4-FFF2-40B4-BE49-F238E27FC236}">
                <a16:creationId xmlns:a16="http://schemas.microsoft.com/office/drawing/2014/main" id="{283165E3-23EF-443B-B845-D9142FD715C7}"/>
              </a:ext>
            </a:extLst>
          </p:cNvPr>
          <p:cNvPicPr>
            <a:picLocks noChangeAspect="1"/>
          </p:cNvPicPr>
          <p:nvPr/>
        </p:nvPicPr>
        <p:blipFill>
          <a:blip r:embed="rId2"/>
          <a:stretch>
            <a:fillRect/>
          </a:stretch>
        </p:blipFill>
        <p:spPr>
          <a:xfrm>
            <a:off x="6853561" y="2774758"/>
            <a:ext cx="4665458" cy="3519509"/>
          </a:xfrm>
          <a:prstGeom prst="rect">
            <a:avLst/>
          </a:prstGeom>
        </p:spPr>
      </p:pic>
    </p:spTree>
    <p:extLst>
      <p:ext uri="{BB962C8B-B14F-4D97-AF65-F5344CB8AC3E}">
        <p14:creationId xmlns:p14="http://schemas.microsoft.com/office/powerpoint/2010/main" val="28839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AD0CD-35A8-492B-8651-5A48B0D4613C}"/>
              </a:ext>
            </a:extLst>
          </p:cNvPr>
          <p:cNvSpPr>
            <a:spLocks noGrp="1"/>
          </p:cNvSpPr>
          <p:nvPr>
            <p:ph type="title"/>
          </p:nvPr>
        </p:nvSpPr>
        <p:spPr>
          <a:xfrm>
            <a:off x="210169" y="1814749"/>
            <a:ext cx="6954109" cy="580029"/>
          </a:xfrm>
        </p:spPr>
        <p:txBody>
          <a:bodyPr/>
          <a:lstStyle/>
          <a:p>
            <a:r>
              <a:rPr lang="en-US" dirty="0"/>
              <a:t>Process of data warehouse:</a:t>
            </a:r>
          </a:p>
        </p:txBody>
      </p:sp>
      <p:sp>
        <p:nvSpPr>
          <p:cNvPr id="3" name="Text Placeholder 2">
            <a:extLst>
              <a:ext uri="{FF2B5EF4-FFF2-40B4-BE49-F238E27FC236}">
                <a16:creationId xmlns:a16="http://schemas.microsoft.com/office/drawing/2014/main" id="{26F30505-FB58-4FBB-9557-CF23F3B202D8}"/>
              </a:ext>
            </a:extLst>
          </p:cNvPr>
          <p:cNvSpPr>
            <a:spLocks noGrp="1"/>
          </p:cNvSpPr>
          <p:nvPr>
            <p:ph type="body" sz="quarter" idx="22"/>
          </p:nvPr>
        </p:nvSpPr>
        <p:spPr>
          <a:xfrm>
            <a:off x="127071" y="2559944"/>
            <a:ext cx="8182428" cy="4298056"/>
          </a:xfrm>
        </p:spPr>
        <p:txBody>
          <a:bodyPr/>
          <a:lstStyle/>
          <a:p>
            <a:pPr algn="just"/>
            <a:r>
              <a:rPr lang="en-US" sz="1050" b="0" i="0" dirty="0">
                <a:effectLst/>
                <a:latin typeface="Arial" panose="020B0604020202020204" pitchFamily="34" charset="0"/>
              </a:rPr>
              <a:t>There are four major processes that contribute to a data warehouse −</a:t>
            </a:r>
          </a:p>
          <a:p>
            <a:pPr algn="l">
              <a:buFont typeface="Arial" panose="020B0604020202020204" pitchFamily="34" charset="0"/>
              <a:buChar char="•"/>
            </a:pPr>
            <a:r>
              <a:rPr lang="en-US" sz="1050" b="0" i="0" dirty="0">
                <a:effectLst/>
                <a:latin typeface="Arial" panose="020B0604020202020204" pitchFamily="34" charset="0"/>
              </a:rPr>
              <a:t>Extract and load the data.</a:t>
            </a:r>
          </a:p>
          <a:p>
            <a:pPr algn="l">
              <a:buFont typeface="Arial" panose="020B0604020202020204" pitchFamily="34" charset="0"/>
              <a:buChar char="•"/>
            </a:pPr>
            <a:r>
              <a:rPr lang="en-US" sz="1050" b="0" i="0" dirty="0">
                <a:effectLst/>
                <a:latin typeface="Arial" panose="020B0604020202020204" pitchFamily="34" charset="0"/>
              </a:rPr>
              <a:t>Cleaning and transforming the data.</a:t>
            </a:r>
          </a:p>
          <a:p>
            <a:pPr algn="l">
              <a:buFont typeface="Arial" panose="020B0604020202020204" pitchFamily="34" charset="0"/>
              <a:buChar char="•"/>
            </a:pPr>
            <a:r>
              <a:rPr lang="en-US" sz="1050" b="0" i="0" dirty="0">
                <a:effectLst/>
                <a:latin typeface="Arial" panose="020B0604020202020204" pitchFamily="34" charset="0"/>
              </a:rPr>
              <a:t>Backup and archive the data.</a:t>
            </a:r>
          </a:p>
          <a:p>
            <a:pPr algn="l">
              <a:buFont typeface="Arial" panose="020B0604020202020204" pitchFamily="34" charset="0"/>
              <a:buChar char="•"/>
            </a:pPr>
            <a:r>
              <a:rPr lang="en-US" sz="1050" b="0" i="0" dirty="0">
                <a:effectLst/>
                <a:latin typeface="Arial" panose="020B0604020202020204" pitchFamily="34" charset="0"/>
              </a:rPr>
              <a:t>Managing queries and directing them to the appropriate data sources</a:t>
            </a:r>
          </a:p>
          <a:p>
            <a:pPr algn="l"/>
            <a:r>
              <a:rPr lang="en-US" sz="1050" b="0" i="0" dirty="0">
                <a:effectLst/>
                <a:latin typeface="Arial" panose="020B0604020202020204" pitchFamily="34" charset="0"/>
              </a:rPr>
              <a:t>1)Extract and Load Process-Data extraction takes data from the source systems. Data load takes the extracted data and loads it into the data warehouse.</a:t>
            </a:r>
          </a:p>
          <a:p>
            <a:pPr algn="just"/>
            <a:r>
              <a:rPr lang="en-US" sz="1050" dirty="0">
                <a:latin typeface="Arial" panose="020B0604020202020204" pitchFamily="34" charset="0"/>
              </a:rPr>
              <a:t>2)</a:t>
            </a:r>
            <a:r>
              <a:rPr lang="en-US" sz="1050" b="0" i="0" dirty="0">
                <a:effectLst/>
                <a:latin typeface="Arial" panose="020B0604020202020204" pitchFamily="34" charset="0"/>
              </a:rPr>
              <a:t> Clean and Transform Process-Once the data is extracted and loaded into the temporary data store, it is time to perform Cleaning and Transforming. Here is the list of steps involved in Cleaning and Transforming −</a:t>
            </a:r>
          </a:p>
          <a:p>
            <a:pPr algn="l">
              <a:buFont typeface="Arial" panose="020B0604020202020204" pitchFamily="34" charset="0"/>
              <a:buChar char="•"/>
            </a:pPr>
            <a:r>
              <a:rPr lang="en-US" sz="1050" b="0" i="0" dirty="0">
                <a:effectLst/>
                <a:latin typeface="Arial" panose="020B0604020202020204" pitchFamily="34" charset="0"/>
              </a:rPr>
              <a:t>Clean and transform the loaded data into a structure</a:t>
            </a:r>
          </a:p>
          <a:p>
            <a:pPr algn="l">
              <a:buFont typeface="Arial" panose="020B0604020202020204" pitchFamily="34" charset="0"/>
              <a:buChar char="•"/>
            </a:pPr>
            <a:r>
              <a:rPr lang="en-US" sz="1050" b="0" i="0" dirty="0">
                <a:effectLst/>
                <a:latin typeface="Arial" panose="020B0604020202020204" pitchFamily="34" charset="0"/>
              </a:rPr>
              <a:t>Partition the data</a:t>
            </a:r>
          </a:p>
          <a:p>
            <a:pPr algn="l">
              <a:buFont typeface="Arial" panose="020B0604020202020204" pitchFamily="34" charset="0"/>
              <a:buChar char="•"/>
            </a:pPr>
            <a:r>
              <a:rPr lang="en-US" sz="1050" b="0" i="0" dirty="0">
                <a:effectLst/>
                <a:latin typeface="Arial" panose="020B0604020202020204" pitchFamily="34" charset="0"/>
              </a:rPr>
              <a:t>Aggregation</a:t>
            </a:r>
          </a:p>
          <a:p>
            <a:pPr algn="l"/>
            <a:endParaRPr lang="en-US" sz="1200" b="0" i="0" dirty="0">
              <a:effectLst/>
              <a:latin typeface="Arial" panose="020B0604020202020204" pitchFamily="34" charset="0"/>
            </a:endParaRPr>
          </a:p>
          <a:p>
            <a:pPr algn="l"/>
            <a:endParaRPr lang="en-US" sz="1200" b="0" i="0" dirty="0">
              <a:effectLst/>
              <a:latin typeface="Arial" panose="020B0604020202020204" pitchFamily="34" charset="0"/>
            </a:endParaRPr>
          </a:p>
          <a:p>
            <a:pPr algn="l"/>
            <a:endParaRPr lang="en-US" dirty="0"/>
          </a:p>
        </p:txBody>
      </p:sp>
      <p:sp>
        <p:nvSpPr>
          <p:cNvPr id="4" name="Footer Placeholder 3">
            <a:extLst>
              <a:ext uri="{FF2B5EF4-FFF2-40B4-BE49-F238E27FC236}">
                <a16:creationId xmlns:a16="http://schemas.microsoft.com/office/drawing/2014/main" id="{E9E30E1B-E45B-4F2D-B42C-D49363A88A18}"/>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459D562-EC13-4653-AEFB-8D5035FBDE45}"/>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sp>
        <p:nvSpPr>
          <p:cNvPr id="6" name="Date Placeholder 5">
            <a:extLst>
              <a:ext uri="{FF2B5EF4-FFF2-40B4-BE49-F238E27FC236}">
                <a16:creationId xmlns:a16="http://schemas.microsoft.com/office/drawing/2014/main" id="{F76C38CC-E661-42FA-8751-9A8442A7FF1B}"/>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6">
            <a:extLst>
              <a:ext uri="{FF2B5EF4-FFF2-40B4-BE49-F238E27FC236}">
                <a16:creationId xmlns:a16="http://schemas.microsoft.com/office/drawing/2014/main" id="{11055867-F4D2-492F-AEE1-0A9E0B026716}"/>
              </a:ext>
            </a:extLst>
          </p:cNvPr>
          <p:cNvPicPr>
            <a:picLocks noChangeAspect="1"/>
          </p:cNvPicPr>
          <p:nvPr/>
        </p:nvPicPr>
        <p:blipFill>
          <a:blip r:embed="rId2"/>
          <a:stretch>
            <a:fillRect/>
          </a:stretch>
        </p:blipFill>
        <p:spPr>
          <a:xfrm>
            <a:off x="7895606" y="2005295"/>
            <a:ext cx="4086225" cy="2647667"/>
          </a:xfrm>
          <a:prstGeom prst="rect">
            <a:avLst/>
          </a:prstGeom>
        </p:spPr>
      </p:pic>
    </p:spTree>
    <p:extLst>
      <p:ext uri="{BB962C8B-B14F-4D97-AF65-F5344CB8AC3E}">
        <p14:creationId xmlns:p14="http://schemas.microsoft.com/office/powerpoint/2010/main" val="824059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D0451-9BD4-47F6-9468-F56DB8A376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3362D0-1594-4F74-B9C2-015D4373BDAC}"/>
              </a:ext>
            </a:extLst>
          </p:cNvPr>
          <p:cNvSpPr>
            <a:spLocks noGrp="1"/>
          </p:cNvSpPr>
          <p:nvPr>
            <p:ph sz="quarter" idx="10"/>
          </p:nvPr>
        </p:nvSpPr>
        <p:spPr>
          <a:xfrm>
            <a:off x="693738" y="1128714"/>
            <a:ext cx="7654925" cy="4872592"/>
          </a:xfrm>
        </p:spPr>
        <p:txBody>
          <a:bodyPr/>
          <a:lstStyle/>
          <a:p>
            <a:pPr marL="0" indent="0">
              <a:buNone/>
            </a:pPr>
            <a:r>
              <a:rPr lang="en-US" sz="1800" b="1" i="0" dirty="0">
                <a:effectLst/>
                <a:latin typeface="Arial" panose="020B0604020202020204" pitchFamily="34" charset="0"/>
              </a:rPr>
              <a:t>Backup and Archive the Data- </a:t>
            </a:r>
            <a:r>
              <a:rPr lang="en-US" sz="1400" b="0" i="0" dirty="0">
                <a:effectLst/>
                <a:latin typeface="Arial" panose="020B0604020202020204" pitchFamily="34" charset="0"/>
              </a:rPr>
              <a:t>In order to recover the data in the event of data loss,</a:t>
            </a:r>
          </a:p>
          <a:p>
            <a:pPr marL="0" indent="0">
              <a:buNone/>
            </a:pPr>
            <a:r>
              <a:rPr lang="en-US" sz="1400" b="0" i="0" dirty="0">
                <a:effectLst/>
                <a:latin typeface="Arial" panose="020B0604020202020204" pitchFamily="34" charset="0"/>
              </a:rPr>
              <a:t> software failure, or hardware failure, it is necessary to keep regular back ups. Archiving</a:t>
            </a:r>
          </a:p>
          <a:p>
            <a:pPr marL="0" indent="0">
              <a:buNone/>
            </a:pPr>
            <a:r>
              <a:rPr lang="en-US" sz="1400" b="0" i="0" dirty="0">
                <a:effectLst/>
                <a:latin typeface="Arial" panose="020B0604020202020204" pitchFamily="34" charset="0"/>
              </a:rPr>
              <a:t> involves removing the old data from the system in a format that allow it to be quickly restored</a:t>
            </a:r>
          </a:p>
          <a:p>
            <a:pPr marL="0" indent="0">
              <a:buNone/>
            </a:pPr>
            <a:r>
              <a:rPr lang="en-US" sz="1400" b="0" i="0" dirty="0">
                <a:effectLst/>
                <a:latin typeface="Arial" panose="020B0604020202020204" pitchFamily="34" charset="0"/>
              </a:rPr>
              <a:t> whenever required.</a:t>
            </a:r>
          </a:p>
          <a:p>
            <a:pPr marL="0" indent="0">
              <a:buNone/>
            </a:pPr>
            <a:endParaRPr lang="en-US" sz="1400" dirty="0">
              <a:latin typeface="Arial" panose="020B0604020202020204" pitchFamily="34" charset="0"/>
            </a:endParaRPr>
          </a:p>
          <a:p>
            <a:pPr algn="just"/>
            <a:r>
              <a:rPr lang="en-US" sz="2000" b="0" i="0" dirty="0">
                <a:effectLst/>
                <a:latin typeface="Arial" panose="020B0604020202020204" pitchFamily="34" charset="0"/>
              </a:rPr>
              <a:t>Query Management Process-</a:t>
            </a:r>
            <a:r>
              <a:rPr lang="en-US" sz="1400" b="0" i="0" dirty="0">
                <a:effectLst/>
                <a:latin typeface="Arial" panose="020B0604020202020204" pitchFamily="34" charset="0"/>
              </a:rPr>
              <a:t>This process performs the following functions −</a:t>
            </a:r>
          </a:p>
          <a:p>
            <a:pPr algn="just">
              <a:buFont typeface="Arial" panose="020B0604020202020204" pitchFamily="34" charset="0"/>
              <a:buChar char="•"/>
            </a:pPr>
            <a:r>
              <a:rPr lang="en-US" sz="1400" b="0" i="0" dirty="0">
                <a:effectLst/>
                <a:latin typeface="Arial" panose="020B0604020202020204" pitchFamily="34" charset="0"/>
              </a:rPr>
              <a:t>manages the queries.</a:t>
            </a:r>
          </a:p>
          <a:p>
            <a:pPr algn="just">
              <a:buFont typeface="Arial" panose="020B0604020202020204" pitchFamily="34" charset="0"/>
              <a:buChar char="•"/>
            </a:pPr>
            <a:r>
              <a:rPr lang="en-US" sz="1400" b="0" i="0" dirty="0">
                <a:effectLst/>
                <a:latin typeface="Arial" panose="020B0604020202020204" pitchFamily="34" charset="0"/>
              </a:rPr>
              <a:t>helps speed up the execution time of </a:t>
            </a:r>
            <a:r>
              <a:rPr lang="en-US" sz="1400" b="0" i="0" dirty="0" err="1">
                <a:effectLst/>
                <a:latin typeface="Arial" panose="020B0604020202020204" pitchFamily="34" charset="0"/>
              </a:rPr>
              <a:t>queris</a:t>
            </a:r>
            <a:r>
              <a:rPr lang="en-US" sz="1400" b="0" i="0" dirty="0">
                <a:effectLst/>
                <a:latin typeface="Arial" panose="020B0604020202020204" pitchFamily="34" charset="0"/>
              </a:rPr>
              <a:t>.</a:t>
            </a:r>
          </a:p>
          <a:p>
            <a:pPr algn="just">
              <a:buFont typeface="Arial" panose="020B0604020202020204" pitchFamily="34" charset="0"/>
              <a:buChar char="•"/>
            </a:pPr>
            <a:r>
              <a:rPr lang="en-US" sz="1400" b="0" i="0" dirty="0">
                <a:effectLst/>
                <a:latin typeface="Arial" panose="020B0604020202020204" pitchFamily="34" charset="0"/>
              </a:rPr>
              <a:t>directs the queries to their most effective data sources.</a:t>
            </a:r>
          </a:p>
          <a:p>
            <a:pPr algn="just">
              <a:buFont typeface="Arial" panose="020B0604020202020204" pitchFamily="34" charset="0"/>
              <a:buChar char="•"/>
            </a:pPr>
            <a:r>
              <a:rPr lang="en-US" sz="1400" b="0" i="0" dirty="0">
                <a:effectLst/>
                <a:latin typeface="Arial" panose="020B0604020202020204" pitchFamily="34" charset="0"/>
              </a:rPr>
              <a:t>ensures that all the system sources are used in the most effective way.</a:t>
            </a:r>
          </a:p>
          <a:p>
            <a:pPr algn="just">
              <a:buFont typeface="Arial" panose="020B0604020202020204" pitchFamily="34" charset="0"/>
              <a:buChar char="•"/>
            </a:pPr>
            <a:r>
              <a:rPr lang="en-US" sz="1400" b="0" i="0" dirty="0">
                <a:effectLst/>
                <a:latin typeface="Arial" panose="020B0604020202020204" pitchFamily="34" charset="0"/>
              </a:rPr>
              <a:t>monitors actual query profiles.</a:t>
            </a:r>
          </a:p>
          <a:p>
            <a:pPr marL="0" indent="0">
              <a:buNone/>
            </a:pPr>
            <a:endParaRPr lang="en-US" sz="2000" b="0" i="0" dirty="0">
              <a:effectLst/>
              <a:latin typeface="Arial" panose="020B0604020202020204" pitchFamily="34" charset="0"/>
            </a:endParaRPr>
          </a:p>
          <a:p>
            <a:pPr marL="0" indent="0">
              <a:buNone/>
            </a:pPr>
            <a:endParaRPr lang="en-US" sz="1800" b="0" i="0" dirty="0">
              <a:effectLst/>
              <a:latin typeface="Arial" panose="020B0604020202020204" pitchFamily="34" charset="0"/>
            </a:endParaRPr>
          </a:p>
          <a:p>
            <a:endParaRPr lang="en-US" dirty="0"/>
          </a:p>
        </p:txBody>
      </p:sp>
      <p:sp>
        <p:nvSpPr>
          <p:cNvPr id="4" name="Footer Placeholder 3">
            <a:extLst>
              <a:ext uri="{FF2B5EF4-FFF2-40B4-BE49-F238E27FC236}">
                <a16:creationId xmlns:a16="http://schemas.microsoft.com/office/drawing/2014/main" id="{0CD6E0D0-A351-418C-A3C6-84F620C72DAC}"/>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C3DF5CA-5BAE-4F4C-BABB-057D3EE75BA0}"/>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sp>
        <p:nvSpPr>
          <p:cNvPr id="6" name="Date Placeholder 5">
            <a:extLst>
              <a:ext uri="{FF2B5EF4-FFF2-40B4-BE49-F238E27FC236}">
                <a16:creationId xmlns:a16="http://schemas.microsoft.com/office/drawing/2014/main" id="{42D0A063-75BB-4881-ACA0-FCDAF0F10EB3}"/>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56235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27E4-BAC1-4253-9F89-5FF7EE5E1B83}"/>
              </a:ext>
            </a:extLst>
          </p:cNvPr>
          <p:cNvSpPr>
            <a:spLocks noGrp="1"/>
          </p:cNvSpPr>
          <p:nvPr>
            <p:ph type="title"/>
          </p:nvPr>
        </p:nvSpPr>
        <p:spPr>
          <a:xfrm>
            <a:off x="671809" y="1805870"/>
            <a:ext cx="6075220" cy="580029"/>
          </a:xfrm>
        </p:spPr>
        <p:txBody>
          <a:bodyPr/>
          <a:lstStyle/>
          <a:p>
            <a:r>
              <a:rPr lang="en-US" dirty="0"/>
              <a:t>Process of data mining:</a:t>
            </a:r>
          </a:p>
        </p:txBody>
      </p:sp>
      <p:sp>
        <p:nvSpPr>
          <p:cNvPr id="3" name="Text Placeholder 2">
            <a:extLst>
              <a:ext uri="{FF2B5EF4-FFF2-40B4-BE49-F238E27FC236}">
                <a16:creationId xmlns:a16="http://schemas.microsoft.com/office/drawing/2014/main" id="{0C1531C0-45B7-4F8E-A7FA-6C25B5CBB559}"/>
              </a:ext>
            </a:extLst>
          </p:cNvPr>
          <p:cNvSpPr>
            <a:spLocks noGrp="1"/>
          </p:cNvSpPr>
          <p:nvPr>
            <p:ph type="body" sz="quarter" idx="22"/>
          </p:nvPr>
        </p:nvSpPr>
        <p:spPr>
          <a:xfrm>
            <a:off x="671809" y="2508432"/>
            <a:ext cx="6962987" cy="4349568"/>
          </a:xfrm>
        </p:spPr>
        <p:txBody>
          <a:bodyPr/>
          <a:lstStyle/>
          <a:p>
            <a:pPr algn="l"/>
            <a:r>
              <a:rPr lang="en-US" b="0" i="0" dirty="0">
                <a:effectLst/>
                <a:latin typeface="MontserratLight"/>
              </a:rPr>
              <a:t>7 key steps in the data mining process –</a:t>
            </a:r>
          </a:p>
          <a:p>
            <a:pPr marL="342900" indent="-342900" algn="l">
              <a:buAutoNum type="arabicParenR"/>
            </a:pPr>
            <a:r>
              <a:rPr lang="en-US" sz="1200" b="0" i="0" dirty="0">
                <a:effectLst/>
                <a:latin typeface="MontserratLight"/>
              </a:rPr>
              <a:t>Data Cleaning- Teams need to first clean all process data so it aligns with the industry standard. Dirty or incomplete data leads to poor insights and system failures that cost time and money. Engineers will remove all unclean data from the organization's acquired data.</a:t>
            </a:r>
          </a:p>
          <a:p>
            <a:pPr marL="342900" indent="-342900" algn="l">
              <a:buFont typeface="Arial" panose="020B0604020202020204" pitchFamily="34" charset="0"/>
              <a:buAutoNum type="arabicParenR"/>
            </a:pPr>
            <a:r>
              <a:rPr lang="en-US" sz="1200" b="0" i="0" dirty="0">
                <a:effectLst/>
                <a:latin typeface="MontserratLight"/>
              </a:rPr>
              <a:t>Data Integration- This is one of the top </a:t>
            </a:r>
            <a:r>
              <a:rPr lang="en-US" sz="1200" b="0" i="0" u="none" strike="noStrike" dirty="0">
                <a:effectLst/>
                <a:latin typeface="MontserratLight"/>
                <a:hlinkClick r:id="rId2">
                  <a:extLst>
                    <a:ext uri="{A12FA001-AC4F-418D-AE19-62706E023703}">
                      <ahyp:hlinkClr xmlns:ahyp="http://schemas.microsoft.com/office/drawing/2018/hyperlinkcolor" val="tx"/>
                    </a:ext>
                  </a:extLst>
                </a:hlinkClick>
              </a:rPr>
              <a:t>mining techniques</a:t>
            </a:r>
            <a:r>
              <a:rPr lang="en-US" sz="1200" b="0" i="0" dirty="0">
                <a:effectLst/>
                <a:latin typeface="MontserratLight"/>
              </a:rPr>
              <a:t> to streamlines the entire extract, transform, and load process.</a:t>
            </a:r>
          </a:p>
          <a:p>
            <a:pPr marL="342900" indent="-342900" algn="l">
              <a:buFont typeface="Arial" panose="020B0604020202020204" pitchFamily="34" charset="0"/>
              <a:buAutoNum type="arabicParenR"/>
            </a:pPr>
            <a:r>
              <a:rPr lang="en-US" sz="1200" b="0" i="0" dirty="0">
                <a:effectLst/>
                <a:latin typeface="MontserratLight"/>
              </a:rPr>
              <a:t>Data Reduction for Data Quality- This standard process extracts relevant information for data analysis and pattern evaluation. Engineers take a small size of the data and still maintain its integrity during data reduction. </a:t>
            </a:r>
            <a:br>
              <a:rPr lang="en-US" sz="1200" dirty="0"/>
            </a:br>
            <a:endParaRPr lang="en-US" sz="1200" b="0" i="0" dirty="0">
              <a:effectLst/>
              <a:latin typeface="MontserratLight"/>
            </a:endParaRPr>
          </a:p>
          <a:p>
            <a:pPr marL="228600" indent="-228600" algn="l">
              <a:buAutoNum type="arabicParenR"/>
            </a:pPr>
            <a:endParaRPr lang="en-US" sz="1200" b="0" i="0" dirty="0">
              <a:effectLst/>
              <a:latin typeface="MontserratLight"/>
            </a:endParaRPr>
          </a:p>
          <a:p>
            <a:pPr algn="l"/>
            <a:endParaRPr lang="en-US" dirty="0"/>
          </a:p>
        </p:txBody>
      </p:sp>
      <p:sp>
        <p:nvSpPr>
          <p:cNvPr id="4" name="Footer Placeholder 3">
            <a:extLst>
              <a:ext uri="{FF2B5EF4-FFF2-40B4-BE49-F238E27FC236}">
                <a16:creationId xmlns:a16="http://schemas.microsoft.com/office/drawing/2014/main" id="{FE6E6C73-4FA4-4977-9B7E-6693F30401D6}"/>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EBF4576-294C-4F24-B776-C01693975150}"/>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sp>
        <p:nvSpPr>
          <p:cNvPr id="6" name="Date Placeholder 5">
            <a:extLst>
              <a:ext uri="{FF2B5EF4-FFF2-40B4-BE49-F238E27FC236}">
                <a16:creationId xmlns:a16="http://schemas.microsoft.com/office/drawing/2014/main" id="{509049C3-6DCF-49F4-A63E-3BA6F7A16968}"/>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6">
            <a:extLst>
              <a:ext uri="{FF2B5EF4-FFF2-40B4-BE49-F238E27FC236}">
                <a16:creationId xmlns:a16="http://schemas.microsoft.com/office/drawing/2014/main" id="{645B8432-B2AA-4657-96D1-D9F5ADF0E482}"/>
              </a:ext>
            </a:extLst>
          </p:cNvPr>
          <p:cNvPicPr>
            <a:picLocks noChangeAspect="1"/>
          </p:cNvPicPr>
          <p:nvPr/>
        </p:nvPicPr>
        <p:blipFill>
          <a:blip r:embed="rId3"/>
          <a:stretch>
            <a:fillRect/>
          </a:stretch>
        </p:blipFill>
        <p:spPr>
          <a:xfrm>
            <a:off x="7766133" y="2095884"/>
            <a:ext cx="3846343" cy="3816644"/>
          </a:xfrm>
          <a:prstGeom prst="rect">
            <a:avLst/>
          </a:prstGeom>
        </p:spPr>
      </p:pic>
    </p:spTree>
    <p:extLst>
      <p:ext uri="{BB962C8B-B14F-4D97-AF65-F5344CB8AC3E}">
        <p14:creationId xmlns:p14="http://schemas.microsoft.com/office/powerpoint/2010/main" val="68581545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251</TotalTime>
  <Words>1272</Words>
  <Application>Microsoft Office PowerPoint</Application>
  <PresentationFormat>Widescreen</PresentationFormat>
  <Paragraphs>150</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vt:lpstr>
      <vt:lpstr>Calibri</vt:lpstr>
      <vt:lpstr>Century Gothic Bold</vt:lpstr>
      <vt:lpstr>Courier New</vt:lpstr>
      <vt:lpstr>Daytona Pro Light</vt:lpstr>
      <vt:lpstr>MontserratLight</vt:lpstr>
      <vt:lpstr>Office Theme</vt:lpstr>
      <vt:lpstr>MACHINE LEARNING</vt:lpstr>
      <vt:lpstr>Introduction:</vt:lpstr>
      <vt:lpstr>PowerPoint Presentation</vt:lpstr>
      <vt:lpstr>Supervised Learning:</vt:lpstr>
      <vt:lpstr>UNSUPERVISED LEARNING:</vt:lpstr>
      <vt:lpstr>Reinforcement Learning:</vt:lpstr>
      <vt:lpstr>Process of data warehouse:</vt:lpstr>
      <vt:lpstr>PowerPoint Presentation</vt:lpstr>
      <vt:lpstr>Process of data mining:</vt:lpstr>
      <vt:lpstr>PowerPoint Presentation</vt:lpstr>
      <vt:lpstr>Machine learning algorithms</vt:lpstr>
      <vt:lpstr>PowerPoint Presentation</vt:lpstr>
      <vt:lpstr>PowerPoint Presentation</vt:lpstr>
      <vt:lpstr>PowerPoint Presentation</vt:lpstr>
      <vt:lpstr>PowerPoint Presentation</vt:lpstr>
      <vt:lpstr>PowerPoint Presentation</vt:lpstr>
      <vt:lpstr>Applications of ml in healthcare:</vt:lpstr>
      <vt:lpstr>Applications of ml in telecom:</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Lenovo</dc:creator>
  <cp:lastModifiedBy>Lenovo</cp:lastModifiedBy>
  <cp:revision>7</cp:revision>
  <dcterms:created xsi:type="dcterms:W3CDTF">2021-08-20T12:11:25Z</dcterms:created>
  <dcterms:modified xsi:type="dcterms:W3CDTF">2021-08-29T06:24:54Z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